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5" r:id="rId7"/>
    <p:sldId id="260" r:id="rId8"/>
    <p:sldId id="266" r:id="rId9"/>
    <p:sldId id="261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3542691-CF93-47DD-9DBB-803F1CD7AA3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04DC22-3420-4AC0-A05B-56791402A5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0" y="609600"/>
            <a:ext cx="6172200" cy="591772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endParaRPr lang="fa-IR" sz="2400" dirty="0" smtClean="0">
              <a:solidFill>
                <a:schemeClr val="tx1"/>
              </a:solidFill>
              <a:cs typeface="B Yagut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بسمه تعالی </a:t>
            </a:r>
          </a:p>
          <a:p>
            <a:pPr algn="ct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B Yagut" pitchFamily="2" charset="-78"/>
              </a:rPr>
              <a:t>(</a:t>
            </a: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 فایل صوتی – نوشتاری )</a:t>
            </a:r>
          </a:p>
          <a:p>
            <a:pPr algn="ct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مفاهیم کلیدی  </a:t>
            </a: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فصل هفتم</a:t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 درس روانشناسی پایه یازدهم انسانی</a:t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(انگیزه و نگرش</a:t>
            </a: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)</a:t>
            </a:r>
          </a:p>
          <a:p>
            <a:pPr algn="ct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>تدوین:سیده محبوبه داوودی </a:t>
            </a:r>
          </a:p>
          <a:p>
            <a:pPr algn="ctr" rtl="1">
              <a:lnSpc>
                <a:spcPct val="150000"/>
              </a:lnSpc>
            </a:pPr>
            <a:r>
              <a:rPr lang="fa-IR" sz="2400" smtClean="0">
                <a:solidFill>
                  <a:schemeClr val="tx1"/>
                </a:solidFill>
                <a:cs typeface="B Yagut" pitchFamily="2" charset="-78"/>
              </a:rPr>
              <a:t>دبیر روانشناسی ناحیه 2 زاهدان</a:t>
            </a: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/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/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/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/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  <a:t/>
            </a:r>
            <a:br>
              <a:rPr lang="fa-IR" sz="2400" dirty="0" smtClean="0">
                <a:solidFill>
                  <a:schemeClr val="tx1"/>
                </a:solidFill>
                <a:cs typeface="B Yagut" pitchFamily="2" charset="-78"/>
              </a:rPr>
            </a:br>
            <a:endParaRPr lang="en-US" sz="2400" dirty="0">
              <a:cs typeface="B Yagut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b="1" u="sng" dirty="0" smtClean="0">
                <a:cs typeface="B Zar" pitchFamily="2" charset="-78"/>
              </a:rPr>
              <a:t>قابل کنترل  </a:t>
            </a:r>
            <a:r>
              <a:rPr lang="fa-IR" b="1" dirty="0" smtClean="0">
                <a:cs typeface="B Zar" pitchFamily="2" charset="-78"/>
              </a:rPr>
              <a:t>یا </a:t>
            </a:r>
            <a:r>
              <a:rPr lang="fa-IR" b="1" u="sng" dirty="0" smtClean="0">
                <a:cs typeface="B Zar" pitchFamily="2" charset="-78"/>
              </a:rPr>
              <a:t>غیر قابل کنترل </a:t>
            </a:r>
            <a:r>
              <a:rPr lang="fa-IR" sz="2000" b="1" dirty="0" smtClean="0">
                <a:cs typeface="B Zar" pitchFamily="2" charset="-78"/>
              </a:rPr>
              <a:t>باشد.</a:t>
            </a:r>
          </a:p>
          <a:p>
            <a:pPr algn="r" rtl="1">
              <a:lnSpc>
                <a:spcPct val="200000"/>
              </a:lnSpc>
            </a:pPr>
            <a:r>
              <a:rPr lang="fa-IR" b="1" u="sng" dirty="0" smtClean="0">
                <a:cs typeface="B Zar" pitchFamily="2" charset="-78"/>
              </a:rPr>
              <a:t>پایدار </a:t>
            </a:r>
            <a:r>
              <a:rPr lang="fa-IR" b="1" dirty="0" smtClean="0">
                <a:cs typeface="B Zar" pitchFamily="2" charset="-78"/>
              </a:rPr>
              <a:t>یا ن</a:t>
            </a:r>
            <a:r>
              <a:rPr lang="fa-IR" b="1" u="sng" dirty="0" smtClean="0">
                <a:cs typeface="B Zar" pitchFamily="2" charset="-78"/>
              </a:rPr>
              <a:t>اپایدار</a:t>
            </a:r>
            <a:r>
              <a:rPr lang="fa-IR" b="1" dirty="0" smtClean="0">
                <a:cs typeface="B Zar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باشد.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مثال 1</a:t>
            </a:r>
            <a:r>
              <a:rPr lang="fa-IR" dirty="0" smtClean="0">
                <a:cs typeface="B Zar" pitchFamily="2" charset="-78"/>
              </a:rPr>
              <a:t>:برای </a:t>
            </a:r>
            <a:r>
              <a:rPr lang="fa-IR" b="1" dirty="0" smtClean="0">
                <a:cs typeface="B Zar" pitchFamily="2" charset="-78"/>
              </a:rPr>
              <a:t>(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علت درونی</a:t>
            </a:r>
            <a:r>
              <a:rPr lang="fa-IR" b="1" dirty="0" smtClean="0">
                <a:cs typeface="B Zar" pitchFamily="2" charset="-78"/>
              </a:rPr>
              <a:t>):</a:t>
            </a:r>
            <a:r>
              <a:rPr lang="fa-IR" dirty="0" smtClean="0">
                <a:cs typeface="B Zar" pitchFamily="2" charset="-78"/>
              </a:rPr>
              <a:t>سارا علت گرفتن نمره بالادر امتحان ر</a:t>
            </a:r>
            <a:r>
              <a:rPr lang="fa-IR" b="1" u="sng" dirty="0" smtClean="0">
                <a:cs typeface="B Zar" pitchFamily="2" charset="-78"/>
              </a:rPr>
              <a:t>ا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استعداد بالای  </a:t>
            </a:r>
            <a:r>
              <a:rPr lang="fa-IR" dirty="0" smtClean="0">
                <a:cs typeface="B Zar" pitchFamily="2" charset="-78"/>
              </a:rPr>
              <a:t>خودش می داند.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مثال2</a:t>
            </a:r>
            <a:r>
              <a:rPr lang="fa-IR" dirty="0" smtClean="0">
                <a:cs typeface="B Zar" pitchFamily="2" charset="-78"/>
              </a:rPr>
              <a:t>:فرهادعلت برنده شدنش درمسابقه را 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تلاش وکوشش </a:t>
            </a:r>
            <a:r>
              <a:rPr lang="fa-IR" dirty="0" smtClean="0">
                <a:cs typeface="B Zar" pitchFamily="2" charset="-78"/>
              </a:rPr>
              <a:t>خودش می داند.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62" y="439615"/>
            <a:ext cx="7467600" cy="11430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Zar" pitchFamily="2" charset="-78"/>
              </a:rPr>
              <a:t>(</a:t>
            </a:r>
            <a:r>
              <a:rPr lang="fa-IR" sz="2400" b="1" dirty="0" smtClean="0">
                <a:solidFill>
                  <a:srgbClr val="FF0000"/>
                </a:solidFill>
                <a:cs typeface="B Zar" pitchFamily="2" charset="-78"/>
              </a:rPr>
              <a:t>تعریف انگیزه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):</a:t>
            </a:r>
            <a:endParaRPr lang="en-US" dirty="0">
              <a:solidFill>
                <a:srgbClr val="FF0000"/>
              </a:solidFill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نیرویی که (</a:t>
            </a:r>
            <a:r>
              <a:rPr lang="fa-IR" sz="2000" b="1" u="sng" dirty="0" smtClean="0">
                <a:solidFill>
                  <a:srgbClr val="FF0000"/>
                </a:solidFill>
                <a:cs typeface="B Zar" pitchFamily="2" charset="-78"/>
              </a:rPr>
              <a:t>بین انسان وحیوان مشترک </a:t>
            </a:r>
            <a:r>
              <a:rPr lang="fa-IR" b="1" dirty="0" smtClean="0">
                <a:cs typeface="B Zar" pitchFamily="2" charset="-78"/>
              </a:rPr>
              <a:t>)</a:t>
            </a:r>
            <a:r>
              <a:rPr lang="fa-IR" dirty="0" smtClean="0">
                <a:cs typeface="B Zar" pitchFamily="2" charset="-78"/>
              </a:rPr>
              <a:t>است وموجود زنده را یسوی رفتار معین هدایت می کند وعامل حرکت است و</a:t>
            </a:r>
            <a:r>
              <a:rPr lang="fa-IR" u="sng" dirty="0" smtClean="0">
                <a:cs typeface="B Zar" pitchFamily="2" charset="-78"/>
              </a:rPr>
              <a:t>(</a:t>
            </a:r>
            <a:r>
              <a:rPr lang="fa-IR" sz="2000" b="1" u="sng" dirty="0" smtClean="0">
                <a:solidFill>
                  <a:srgbClr val="FF0000"/>
                </a:solidFill>
                <a:cs typeface="B Zar" pitchFamily="2" charset="-78"/>
              </a:rPr>
              <a:t>زیستی وغریزی است</a:t>
            </a:r>
            <a:r>
              <a:rPr lang="fa-IR" sz="2000" u="sng" dirty="0" smtClean="0">
                <a:cs typeface="B Zar" pitchFamily="2" charset="-78"/>
              </a:rPr>
              <a:t>).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وبیشتر در جهت  برآورده شدن </a:t>
            </a:r>
            <a:r>
              <a:rPr lang="fa-IR" b="1" dirty="0" smtClean="0">
                <a:cs typeface="B Zar" pitchFamily="2" charset="-78"/>
              </a:rPr>
              <a:t>نیازهای زیستی </a:t>
            </a:r>
            <a:r>
              <a:rPr lang="fa-IR" dirty="0" smtClean="0">
                <a:cs typeface="B Zar" pitchFamily="2" charset="-78"/>
              </a:rPr>
              <a:t>بکار می رود.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انگیزه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انواع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مختلف دارد: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1-</a:t>
            </a:r>
            <a:r>
              <a:rPr lang="fa-IR" u="sng" dirty="0" smtClean="0">
                <a:solidFill>
                  <a:srgbClr val="FF0000"/>
                </a:solidFill>
                <a:cs typeface="B Zar" pitchFamily="2" charset="-78"/>
              </a:rPr>
              <a:t>انگیزه درونی</a:t>
            </a:r>
            <a:r>
              <a:rPr lang="fa-IR" dirty="0" smtClean="0">
                <a:cs typeface="B Zar" pitchFamily="2" charset="-78"/>
              </a:rPr>
              <a:t>:موجب هدایت رفتار وعملی در فرد برای رسیدن به </a:t>
            </a:r>
            <a:r>
              <a:rPr lang="fa-IR" b="1" dirty="0" smtClean="0">
                <a:cs typeface="B Zar" pitchFamily="2" charset="-78"/>
              </a:rPr>
              <a:t>لذت و علاقه درونی</a:t>
            </a:r>
            <a:r>
              <a:rPr lang="fa-IR" dirty="0" smtClean="0">
                <a:cs typeface="B Zar" pitchFamily="2" charset="-78"/>
              </a:rPr>
              <a:t>می شود.وبدون انتظار دریافت پاداش بیرونی صورت می گیرد.</a:t>
            </a:r>
            <a:endParaRPr lang="en-US" dirty="0" smtClean="0">
              <a:cs typeface="B Zar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dirty="0">
              <a:cs typeface="B Zar" pitchFamily="2" charset="-78"/>
            </a:endParaRPr>
          </a:p>
        </p:txBody>
      </p:sp>
      <p:pic>
        <p:nvPicPr>
          <p:cNvPr id="2" name="تعریف انگیزه ونگر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1">
              <a:lnSpc>
                <a:spcPct val="200000"/>
              </a:lnSpc>
            </a:pPr>
            <a:endParaRPr lang="fa-IR" u="sng" dirty="0" smtClean="0">
              <a:solidFill>
                <a:srgbClr val="FF0000"/>
              </a:solidFill>
              <a:cs typeface="B Za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u="sng" dirty="0" smtClean="0">
                <a:solidFill>
                  <a:srgbClr val="FF0000"/>
                </a:solidFill>
                <a:cs typeface="B Zar" pitchFamily="2" charset="-78"/>
              </a:rPr>
              <a:t>انگیزه بیرونی:</a:t>
            </a:r>
            <a:r>
              <a:rPr lang="fa-IR" dirty="0" smtClean="0">
                <a:cs typeface="B Zar" pitchFamily="2" charset="-78"/>
              </a:rPr>
              <a:t>نیروی هدایت کننده رفتارکه وابسته به یک عامل </a:t>
            </a:r>
            <a:r>
              <a:rPr lang="fa-IR" sz="2000" b="1" dirty="0" smtClean="0">
                <a:solidFill>
                  <a:srgbClr val="FF0000"/>
                </a:solidFill>
                <a:cs typeface="B Zar" pitchFamily="2" charset="-78"/>
              </a:rPr>
              <a:t>مشوق بیرونی </a:t>
            </a:r>
            <a:r>
              <a:rPr lang="fa-IR" dirty="0" smtClean="0">
                <a:cs typeface="B Zar" pitchFamily="2" charset="-78"/>
              </a:rPr>
              <a:t>یاجهت دستیابی به </a:t>
            </a:r>
            <a:r>
              <a:rPr lang="fa-IR" sz="2000" b="1" dirty="0" smtClean="0">
                <a:solidFill>
                  <a:srgbClr val="FF0000"/>
                </a:solidFill>
                <a:cs typeface="B Zar" pitchFamily="2" charset="-78"/>
              </a:rPr>
              <a:t>پاداش بیرونی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dirty="0" smtClean="0">
                <a:cs typeface="B Zar" pitchFamily="2" charset="-78"/>
              </a:rPr>
              <a:t>است.</a:t>
            </a:r>
          </a:p>
          <a:p>
            <a:pPr marL="0" indent="0" algn="ctr" rtl="1">
              <a:lnSpc>
                <a:spcPct val="200000"/>
              </a:lnSpc>
              <a:buNone/>
            </a:pPr>
            <a:r>
              <a:rPr lang="fa-IR" b="1" dirty="0" smtClean="0">
                <a:cs typeface="B Zar" pitchFamily="2" charset="-78"/>
              </a:rPr>
              <a:t>نکته:</a:t>
            </a:r>
            <a:r>
              <a:rPr lang="fa-IR" sz="2800" dirty="0" smtClean="0">
                <a:solidFill>
                  <a:srgbClr val="FF0000"/>
                </a:solidFill>
                <a:cs typeface="B Kamran Outline" panose="00000400000000000000" pitchFamily="2" charset="-78"/>
              </a:rPr>
              <a:t>انگیزه درونی از انگیزه بیرونی  </a:t>
            </a:r>
            <a:r>
              <a:rPr lang="fa-IR" b="1" u="sng" dirty="0" smtClean="0">
                <a:cs typeface="+mj-cs"/>
              </a:rPr>
              <a:t>ماندگارتر</a:t>
            </a:r>
            <a:r>
              <a:rPr lang="fa-IR" sz="2800" dirty="0" smtClean="0">
                <a:cs typeface="B Badr" panose="00000400000000000000" pitchFamily="2" charset="-78"/>
              </a:rPr>
              <a:t>است</a:t>
            </a:r>
            <a:r>
              <a:rPr lang="fa-IR" sz="2800" dirty="0" smtClean="0">
                <a:cs typeface="B Paatch" panose="00000400000000000000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زیرا در کنترل خود شخص و</a:t>
            </a:r>
            <a:r>
              <a:rPr lang="fa-IR" b="1" u="sng" dirty="0" smtClean="0">
                <a:cs typeface="B Zar" pitchFamily="2" charset="-78"/>
              </a:rPr>
              <a:t>خود انگیخته </a:t>
            </a:r>
            <a:r>
              <a:rPr lang="fa-IR" dirty="0" smtClean="0">
                <a:cs typeface="B Zar" pitchFamily="2" charset="-78"/>
              </a:rPr>
              <a:t>است.</a:t>
            </a:r>
            <a:endParaRPr lang="en-US" dirty="0"/>
          </a:p>
        </p:txBody>
      </p:sp>
      <p:pic>
        <p:nvPicPr>
          <p:cNvPr id="2" name="انواع انگیز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(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تعریف نگرش</a:t>
            </a:r>
            <a:r>
              <a:rPr lang="fa-IR" b="1" dirty="0" smtClean="0">
                <a:cs typeface="B Zar" pitchFamily="2" charset="-78"/>
              </a:rPr>
              <a:t>):</a:t>
            </a:r>
            <a:r>
              <a:rPr lang="fa-IR" dirty="0" smtClean="0">
                <a:cs typeface="B Zar" pitchFamily="2" charset="-78"/>
              </a:rPr>
              <a:t>عاملی که باعث هدایت رفتار می شود ولی 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خاص انسان</a:t>
            </a:r>
            <a:r>
              <a:rPr lang="fa-IR" dirty="0" smtClean="0">
                <a:cs typeface="B Zar" pitchFamily="2" charset="-78"/>
              </a:rPr>
              <a:t>است .و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فرازیستی</a:t>
            </a:r>
            <a:r>
              <a:rPr lang="fa-IR" b="1" dirty="0" smtClean="0">
                <a:cs typeface="B Zar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است و می تواند به شکل مثبت یا منفی موجب انجام عملی  توسط انسان  شودوتحت تاثیر عوامل دیگری مثل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باورها,اراده,اسناد,هدف,ناهماهنگی </a:t>
            </a:r>
            <a:r>
              <a:rPr lang="fa-IR" sz="2600" dirty="0" smtClean="0">
                <a:solidFill>
                  <a:srgbClr val="FF0000"/>
                </a:solidFill>
                <a:cs typeface="B Zar" pitchFamily="2" charset="-78"/>
              </a:rPr>
              <a:t>شناختی وادراک کنترل وکارایی و درماندگی آموخته شده </a:t>
            </a:r>
            <a:r>
              <a:rPr lang="fa-IR" dirty="0" smtClean="0">
                <a:cs typeface="B Zar" pitchFamily="2" charset="-78"/>
              </a:rPr>
              <a:t>قرار دارد.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نکته</a:t>
            </a:r>
            <a:r>
              <a:rPr lang="fa-IR" u="sng" dirty="0" smtClean="0">
                <a:cs typeface="B Zar" pitchFamily="2" charset="-78"/>
              </a:rPr>
              <a:t>:</a:t>
            </a:r>
            <a:r>
              <a:rPr lang="fa-IR" b="1" u="sng" dirty="0" smtClean="0">
                <a:cs typeface="B Zar" pitchFamily="2" charset="-78"/>
              </a:rPr>
              <a:t>عناصر اصلی </a:t>
            </a:r>
            <a:r>
              <a:rPr lang="fa-IR" dirty="0" smtClean="0">
                <a:cs typeface="B Zar" pitchFamily="2" charset="-78"/>
              </a:rPr>
              <a:t>نگرش عبارتند از:</a:t>
            </a:r>
            <a:r>
              <a:rPr lang="fa-IR" u="sng" dirty="0" smtClean="0">
                <a:cs typeface="B Titr" panose="00000700000000000000" pitchFamily="2" charset="-78"/>
              </a:rPr>
              <a:t>شناختی</a:t>
            </a:r>
            <a:r>
              <a:rPr lang="fa-IR" dirty="0" smtClean="0">
                <a:cs typeface="B Titr" panose="00000700000000000000" pitchFamily="2" charset="-78"/>
              </a:rPr>
              <a:t>,</a:t>
            </a:r>
            <a:r>
              <a:rPr lang="fa-IR" u="sng" dirty="0" smtClean="0">
                <a:cs typeface="B Titr" panose="00000700000000000000" pitchFamily="2" charset="-78"/>
              </a:rPr>
              <a:t>احساسی</a:t>
            </a:r>
            <a:r>
              <a:rPr lang="fa-IR" dirty="0" smtClean="0">
                <a:cs typeface="B Titr" panose="00000700000000000000" pitchFamily="2" charset="-78"/>
              </a:rPr>
              <a:t>,</a:t>
            </a:r>
            <a:r>
              <a:rPr lang="fa-IR" u="sng" dirty="0" smtClean="0">
                <a:cs typeface="B Titr" panose="00000700000000000000" pitchFamily="2" charset="-78"/>
              </a:rPr>
              <a:t>آمادگی برای عمل</a:t>
            </a:r>
            <a:r>
              <a:rPr lang="fa-IR" dirty="0" smtClean="0">
                <a:cs typeface="B Titr" panose="000007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cs typeface="B Zar" pitchFamily="2" charset="-78"/>
              </a:rPr>
              <a:t>نکته:</a:t>
            </a:r>
            <a:r>
              <a:rPr lang="fa-IR" dirty="0" smtClean="0">
                <a:cs typeface="B Zar" pitchFamily="2" charset="-78"/>
              </a:rPr>
              <a:t>تفاوت تعریف</a:t>
            </a:r>
            <a:r>
              <a:rPr lang="fa-IR" sz="4400" b="1" dirty="0" smtClean="0">
                <a:latin typeface="Baskerville Old Face" panose="02020602080505020303" pitchFamily="18" charset="0"/>
                <a:cs typeface="B Paatch" panose="00000400000000000000" pitchFamily="2" charset="-78"/>
              </a:rPr>
              <a:t>انگیزه و نگرش </a:t>
            </a:r>
            <a:r>
              <a:rPr lang="fa-IR" dirty="0" smtClean="0">
                <a:cs typeface="B Zar" pitchFamily="2" charset="-78"/>
              </a:rPr>
              <a:t>رایاد بگیرید.</a:t>
            </a:r>
            <a:endParaRPr lang="en-US" b="1" dirty="0">
              <a:cs typeface="B Zar" pitchFamily="2" charset="-78"/>
            </a:endParaRPr>
          </a:p>
        </p:txBody>
      </p:sp>
      <p:pic>
        <p:nvPicPr>
          <p:cNvPr id="2" name="تعریف انگیزه ونگر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467600" cy="4873752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Zar" pitchFamily="2" charset="-78"/>
              </a:rPr>
              <a:t>چه عواملی بر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cs typeface="B Zar" pitchFamily="2" charset="-78"/>
              </a:rPr>
              <a:t>نگرشها 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تاثیرگذارند؟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1- 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باور</a:t>
            </a:r>
            <a:r>
              <a:rPr lang="fa-IR" b="1" dirty="0" smtClean="0">
                <a:cs typeface="B Zar" pitchFamily="2" charset="-78"/>
              </a:rPr>
              <a:t>:</a:t>
            </a:r>
            <a:r>
              <a:rPr lang="fa-IR" dirty="0" smtClean="0">
                <a:cs typeface="B Zar" pitchFamily="2" charset="-78"/>
              </a:rPr>
              <a:t>اعتقاد </a:t>
            </a:r>
            <a:r>
              <a:rPr lang="fa-IR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Paatch" panose="00000400000000000000" pitchFamily="2" charset="-78"/>
              </a:rPr>
              <a:t>راسخ و واقعی </a:t>
            </a:r>
            <a:r>
              <a:rPr lang="fa-IR" dirty="0" smtClean="0">
                <a:cs typeface="B Zar" pitchFamily="2" charset="-78"/>
              </a:rPr>
              <a:t>به بودن یانبودن چیزی یا انجام پذیر بودن یا انجام پذیر نبودن کاری.</a:t>
            </a:r>
            <a:endParaRPr lang="en-US" b="1" dirty="0" smtClean="0">
              <a:cs typeface="B Z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Zar" pitchFamily="2" charset="-78"/>
              </a:rPr>
              <a:t>نکته:</a:t>
            </a:r>
            <a:r>
              <a:rPr lang="fa-IR" dirty="0" smtClean="0">
                <a:cs typeface="B Zar" pitchFamily="2" charset="-78"/>
              </a:rPr>
              <a:t>باورها می توانند برای </a:t>
            </a:r>
            <a:r>
              <a:rPr lang="fa-IR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هدفهای فردی یا جمعی  </a:t>
            </a:r>
            <a:r>
              <a:rPr lang="fa-I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مورد استفاده قرار گیرند و </a:t>
            </a:r>
            <a:r>
              <a:rPr lang="fa-I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مثبت وسازنده </a:t>
            </a:r>
            <a:r>
              <a:rPr lang="fa-I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یا</a:t>
            </a:r>
            <a:r>
              <a:rPr lang="fa-I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 منفی </a:t>
            </a:r>
            <a:r>
              <a:rPr lang="fa-I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itchFamily="2" charset="-78"/>
              </a:rPr>
              <a:t>باشند.</a:t>
            </a:r>
            <a:endParaRPr lang="en-U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itchFamily="2" charset="-78"/>
            </a:endParaRPr>
          </a:p>
        </p:txBody>
      </p:sp>
      <p:pic>
        <p:nvPicPr>
          <p:cNvPr id="2" name="عوامل موثر بر نگرش- شامل باو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ar-SA" dirty="0" smtClean="0">
                <a:cs typeface="B Zar" pitchFamily="2" charset="-78"/>
              </a:rPr>
              <a:t>. 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2-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اراده</a:t>
            </a:r>
            <a:r>
              <a:rPr lang="fa-IR" b="1" dirty="0" smtClean="0">
                <a:cs typeface="B Zar" pitchFamily="2" charset="-78"/>
              </a:rPr>
              <a:t>:</a:t>
            </a:r>
            <a:r>
              <a:rPr lang="fa-IR" dirty="0" smtClean="0">
                <a:cs typeface="B Zar" pitchFamily="2" charset="-78"/>
              </a:rPr>
              <a:t>یکی دیگر از عوامل موثر بر </a:t>
            </a:r>
            <a:r>
              <a:rPr lang="fa-IR" b="1" dirty="0" smtClean="0">
                <a:cs typeface="B Zar" pitchFamily="2" charset="-78"/>
              </a:rPr>
              <a:t>نگرش</a:t>
            </a:r>
            <a:r>
              <a:rPr lang="fa-IR" dirty="0" smtClean="0">
                <a:cs typeface="B Zar" pitchFamily="2" charset="-78"/>
              </a:rPr>
              <a:t>است که باعث شکل گیری رفتار انسان به  صورت مثبت می شود.</a:t>
            </a: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3-هدفمندی</a:t>
            </a:r>
            <a:r>
              <a:rPr lang="fa-IR" b="1" dirty="0" smtClean="0">
                <a:cs typeface="B Zar" pitchFamily="2" charset="-78"/>
              </a:rPr>
              <a:t>:</a:t>
            </a:r>
            <a:r>
              <a:rPr lang="fa-IR" dirty="0" smtClean="0">
                <a:cs typeface="B Zar" pitchFamily="2" charset="-78"/>
              </a:rPr>
              <a:t>بر نگرش موثراست وباعث شکل گیری رفتار مثبت می شودوموجب :</a:t>
            </a:r>
          </a:p>
          <a:p>
            <a:pPr algn="r" rtl="1">
              <a:lnSpc>
                <a:spcPct val="200000"/>
              </a:lnSpc>
            </a:pP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انسجام رفتار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,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امید به موفقیت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,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جلوگیری از اتلاف انرژی,تمرکزبر آینده</a:t>
            </a: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,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مانع خستگی 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می شود.</a:t>
            </a:r>
            <a:endParaRPr lang="en-US" b="1" dirty="0">
              <a:solidFill>
                <a:srgbClr val="FF0000"/>
              </a:solidFill>
              <a:cs typeface="B Zar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b="1" dirty="0" smtClean="0">
                <a:cs typeface="B Zar" pitchFamily="2" charset="-78"/>
              </a:rPr>
              <a:t>نکته:</a:t>
            </a:r>
            <a:r>
              <a:rPr lang="fa-IR" dirty="0" smtClean="0">
                <a:cs typeface="B Zar" pitchFamily="2" charset="-78"/>
              </a:rPr>
              <a:t>اهداف نباید زیاد </a:t>
            </a:r>
            <a:r>
              <a:rPr lang="fa-IR" b="1" u="sng" dirty="0" smtClean="0">
                <a:cs typeface="B Zar" pitchFamily="2" charset="-78"/>
              </a:rPr>
              <a:t>کوچک یا زیاد بزرگ </a:t>
            </a:r>
            <a:r>
              <a:rPr lang="fa-IR" dirty="0" smtClean="0">
                <a:cs typeface="B Zar" pitchFamily="2" charset="-78"/>
              </a:rPr>
              <a:t>باشندزیرا: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1-اهداف خیلی بزرگ موجب</a:t>
            </a:r>
            <a:r>
              <a:rPr lang="fa-IR" dirty="0" smtClean="0">
                <a:solidFill>
                  <a:srgbClr val="FF0000"/>
                </a:solidFill>
                <a:cs typeface="B Zar" pitchFamily="2" charset="-78"/>
              </a:rPr>
              <a:t> 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شکست </a:t>
            </a:r>
            <a:r>
              <a:rPr lang="fa-IR" dirty="0" smtClean="0">
                <a:cs typeface="B Zar" pitchFamily="2" charset="-78"/>
              </a:rPr>
              <a:t>می شوندبویژه اگر فراتراز توان ما باشند.</a:t>
            </a:r>
          </a:p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2-اهداف خیلی کوچک حتی در صورت دستیابی </a:t>
            </a: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احساس افتخار و غرور </a:t>
            </a:r>
            <a:r>
              <a:rPr lang="fa-IR" dirty="0" smtClean="0">
                <a:cs typeface="B Zar" pitchFamily="2" charset="-78"/>
              </a:rPr>
              <a:t>ایجاد نمی کنند.</a:t>
            </a:r>
            <a:endParaRPr lang="en-US" dirty="0">
              <a:cs typeface="B Zar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800" b="1" u="sng" dirty="0" smtClean="0">
                <a:solidFill>
                  <a:srgbClr val="FF0000"/>
                </a:solidFill>
              </a:rPr>
              <a:t>4-ادراک کارایی</a:t>
            </a:r>
            <a:r>
              <a:rPr lang="fa-IR" sz="3200" b="1" dirty="0" smtClean="0"/>
              <a:t>:</a:t>
            </a:r>
            <a:r>
              <a:rPr lang="fa-IR" b="1" dirty="0" smtClean="0"/>
              <a:t>عبارت است از </a:t>
            </a:r>
            <a:r>
              <a:rPr lang="fa-IR" b="1" u="sng" dirty="0" smtClean="0"/>
              <a:t>انتظار فرد </a:t>
            </a:r>
            <a:r>
              <a:rPr lang="fa-IR" b="1" dirty="0" smtClean="0"/>
              <a:t>در این باره که آیا از عهده انجام کاری بر می آید یا خیر؟(احساس داشتن توانایی ومهارت لازم).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2800" b="1" u="sng" dirty="0" smtClean="0">
                <a:solidFill>
                  <a:srgbClr val="FF0000"/>
                </a:solidFill>
              </a:rPr>
              <a:t>5-ادراک کنترل</a:t>
            </a:r>
            <a:r>
              <a:rPr lang="fa-IR" sz="3200" b="1" u="sng" dirty="0" smtClean="0"/>
              <a:t>:</a:t>
            </a:r>
            <a:r>
              <a:rPr lang="fa-IR" b="1" dirty="0" smtClean="0"/>
              <a:t>عبارت است از </a:t>
            </a:r>
            <a:r>
              <a:rPr lang="fa-IR" b="1" u="sng" dirty="0" smtClean="0"/>
              <a:t>انتظار فرد </a:t>
            </a:r>
            <a:r>
              <a:rPr lang="fa-IR" b="1" dirty="0" smtClean="0"/>
              <a:t>در این باره که آیا می تواند محیط را در اختیار بگیرد و</a:t>
            </a:r>
            <a:r>
              <a:rPr lang="fa-IR" sz="2800" b="1" u="sng" dirty="0" smtClean="0"/>
              <a:t>نتایج خوشایندی </a:t>
            </a:r>
            <a:r>
              <a:rPr lang="fa-IR" b="1" dirty="0" smtClean="0"/>
              <a:t>ایجاد کند؟</a:t>
            </a:r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 smtClean="0">
                <a:cs typeface="B Zar" pitchFamily="2" charset="-78"/>
              </a:rPr>
              <a:t>نکته:ادراک کنترل و کارایی می تواند</a:t>
            </a:r>
            <a:r>
              <a:rPr lang="fa-IR" b="1" u="sng" dirty="0" smtClean="0">
                <a:cs typeface="B Zar" pitchFamily="2" charset="-78"/>
              </a:rPr>
              <a:t>سازنده</a:t>
            </a:r>
            <a:r>
              <a:rPr lang="fa-IR" u="sng" dirty="0" smtClean="0">
                <a:cs typeface="B Zar" pitchFamily="2" charset="-78"/>
              </a:rPr>
              <a:t>یا </a:t>
            </a:r>
            <a:r>
              <a:rPr lang="fa-IR" b="1" u="sng" dirty="0" smtClean="0">
                <a:cs typeface="B Zar" pitchFamily="2" charset="-78"/>
              </a:rPr>
              <a:t>کاذب</a:t>
            </a:r>
            <a:r>
              <a:rPr lang="fa-IR" dirty="0" smtClean="0">
                <a:cs typeface="B Zar" pitchFamily="2" charset="-78"/>
              </a:rPr>
              <a:t> باشد:</a:t>
            </a:r>
          </a:p>
          <a:p>
            <a:pPr algn="r" rtl="1">
              <a:lnSpc>
                <a:spcPct val="200000"/>
              </a:lnSpc>
            </a:pP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سازنده:</a:t>
            </a:r>
            <a:r>
              <a:rPr lang="fa-IR" dirty="0" smtClean="0">
                <a:cs typeface="B Zar" pitchFamily="2" charset="-78"/>
              </a:rPr>
              <a:t>به این معنا که با </a:t>
            </a:r>
            <a:r>
              <a:rPr lang="fa-IR" b="1" dirty="0" smtClean="0">
                <a:cs typeface="B Zar" pitchFamily="2" charset="-78"/>
              </a:rPr>
              <a:t>واقعیت وشواهد محیطی </a:t>
            </a:r>
            <a:r>
              <a:rPr lang="fa-IR" dirty="0" smtClean="0">
                <a:cs typeface="B Zar" pitchFamily="2" charset="-78"/>
              </a:rPr>
              <a:t>منطبق باشد.</a:t>
            </a:r>
          </a:p>
          <a:p>
            <a:pPr algn="r" rtl="1">
              <a:lnSpc>
                <a:spcPct val="200000"/>
              </a:lnSpc>
            </a:pPr>
            <a:r>
              <a:rPr lang="fa-IR" b="1" u="sng" dirty="0" smtClean="0">
                <a:solidFill>
                  <a:srgbClr val="FF0000"/>
                </a:solidFill>
                <a:cs typeface="B Zar" pitchFamily="2" charset="-78"/>
              </a:rPr>
              <a:t>کاذب:</a:t>
            </a:r>
            <a:r>
              <a:rPr lang="fa-IR" dirty="0" smtClean="0">
                <a:cs typeface="B Zar" pitchFamily="2" charset="-78"/>
              </a:rPr>
              <a:t>به این معنا که </a:t>
            </a:r>
            <a:r>
              <a:rPr lang="fa-IR" b="1" dirty="0" smtClean="0">
                <a:cs typeface="B Zar" pitchFamily="2" charset="-78"/>
              </a:rPr>
              <a:t>غیر واقعی باشد </a:t>
            </a:r>
            <a:r>
              <a:rPr lang="fa-IR" dirty="0" smtClean="0">
                <a:cs typeface="B Zar" pitchFamily="2" charset="-78"/>
              </a:rPr>
              <a:t>وبا شواهد هماهنگ نباشد.</a:t>
            </a:r>
          </a:p>
          <a:p>
            <a:pPr algn="r" rtl="1">
              <a:lnSpc>
                <a:spcPct val="200000"/>
              </a:lnSpc>
            </a:pPr>
            <a:r>
              <a:rPr lang="fa-IR" b="1" dirty="0" smtClean="0">
                <a:solidFill>
                  <a:srgbClr val="FF0000"/>
                </a:solidFill>
                <a:cs typeface="B Zar" pitchFamily="2" charset="-78"/>
              </a:rPr>
              <a:t>6-اسناد</a:t>
            </a:r>
            <a:r>
              <a:rPr lang="fa-IR" b="1" dirty="0" smtClean="0">
                <a:cs typeface="B Zar" pitchFamily="2" charset="-78"/>
              </a:rPr>
              <a:t>:</a:t>
            </a:r>
            <a:r>
              <a:rPr lang="fa-IR" dirty="0" smtClean="0">
                <a:cs typeface="B Zar" pitchFamily="2" charset="-78"/>
              </a:rPr>
              <a:t>منظورنوع </a:t>
            </a:r>
            <a:r>
              <a:rPr lang="fa-IR" b="1" u="sng" dirty="0" smtClean="0">
                <a:cs typeface="B Zar" pitchFamily="2" charset="-78"/>
              </a:rPr>
              <a:t>علتی </a:t>
            </a:r>
            <a:r>
              <a:rPr lang="fa-IR" dirty="0" smtClean="0">
                <a:cs typeface="B Zar" pitchFamily="2" charset="-78"/>
              </a:rPr>
              <a:t>است که افراد </a:t>
            </a:r>
            <a:r>
              <a:rPr lang="fa-IR" b="1" u="sng" dirty="0" smtClean="0">
                <a:cs typeface="B Zar" pitchFamily="2" charset="-78"/>
              </a:rPr>
              <a:t>موفقیت یا شکستشان </a:t>
            </a:r>
            <a:r>
              <a:rPr lang="fa-IR" dirty="0" smtClean="0">
                <a:cs typeface="B Zar" pitchFamily="2" charset="-78"/>
              </a:rPr>
              <a:t>را به آن نسبت می دهند.این علت می تواند سه ویژگی داشته باشد:</a:t>
            </a:r>
          </a:p>
          <a:p>
            <a:pPr algn="r" rtl="1">
              <a:lnSpc>
                <a:spcPct val="200000"/>
              </a:lnSpc>
            </a:pPr>
            <a:r>
              <a:rPr lang="fa-IR" b="1" u="sng" dirty="0" smtClean="0">
                <a:cs typeface="B Zar" pitchFamily="2" charset="-78"/>
              </a:rPr>
              <a:t>درونی</a:t>
            </a:r>
            <a:r>
              <a:rPr lang="fa-IR" b="1" dirty="0" smtClean="0">
                <a:cs typeface="B Zar" pitchFamily="2" charset="-78"/>
              </a:rPr>
              <a:t> </a:t>
            </a:r>
            <a:r>
              <a:rPr lang="fa-IR" dirty="0" smtClean="0">
                <a:cs typeface="B Zar" pitchFamily="2" charset="-78"/>
              </a:rPr>
              <a:t>باشد یا</a:t>
            </a:r>
            <a:r>
              <a:rPr lang="fa-IR" b="1" u="sng" dirty="0" smtClean="0">
                <a:cs typeface="B Zar" pitchFamily="2" charset="-78"/>
              </a:rPr>
              <a:t>بیرونی </a:t>
            </a:r>
            <a:r>
              <a:rPr lang="fa-IR" sz="1800" b="1" dirty="0" smtClean="0">
                <a:cs typeface="B Zar" pitchFamily="2" charset="-78"/>
              </a:rPr>
              <a:t>باشد</a:t>
            </a:r>
          </a:p>
          <a:p>
            <a:pPr algn="r" rtl="1">
              <a:lnSpc>
                <a:spcPct val="200000"/>
              </a:lnSpc>
            </a:pPr>
            <a:endParaRPr lang="en-US" b="1" dirty="0">
              <a:cs typeface="B Zar" pitchFamily="2" charset="-78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229</TotalTime>
  <Words>449</Words>
  <Application>Microsoft Office PowerPoint</Application>
  <PresentationFormat>On-screen Show (4:3)</PresentationFormat>
  <Paragraphs>38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B Badr</vt:lpstr>
      <vt:lpstr>B Kamran Outline</vt:lpstr>
      <vt:lpstr>B Paatch</vt:lpstr>
      <vt:lpstr>B Titr</vt:lpstr>
      <vt:lpstr>B Yagut</vt:lpstr>
      <vt:lpstr>B Zar</vt:lpstr>
      <vt:lpstr>Baskerville Old Face</vt:lpstr>
      <vt:lpstr>Century Schoolbook</vt:lpstr>
      <vt:lpstr>Times New Roman</vt:lpstr>
      <vt:lpstr>Wingdings</vt:lpstr>
      <vt:lpstr>Wingdings 2</vt:lpstr>
      <vt:lpstr>Oriel</vt:lpstr>
      <vt:lpstr>PowerPoint Presentation</vt:lpstr>
      <vt:lpstr>(تعریف انگیزه):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MRT www.Win2Farsi.com</cp:lastModifiedBy>
  <cp:revision>42</cp:revision>
  <dcterms:created xsi:type="dcterms:W3CDTF">2016-02-23T16:48:33Z</dcterms:created>
  <dcterms:modified xsi:type="dcterms:W3CDTF">2021-10-24T17:06:50Z</dcterms:modified>
</cp:coreProperties>
</file>