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4" r:id="rId4"/>
    <p:sldId id="258" r:id="rId5"/>
    <p:sldId id="259" r:id="rId6"/>
    <p:sldId id="265" r:id="rId7"/>
    <p:sldId id="260" r:id="rId8"/>
    <p:sldId id="266" r:id="rId9"/>
    <p:sldId id="261"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6" d="100"/>
          <a:sy n="66" d="100"/>
        </p:scale>
        <p:origin x="-1506" y="-2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D3542691-CF93-47DD-9DBB-803F1CD7AA39}" type="datetimeFigureOut">
              <a:rPr lang="en-US" smtClean="0"/>
              <a:pPr/>
              <a:t>10/26/2021</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6D04DC22-3420-4AC0-A05B-56791402A52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3542691-CF93-47DD-9DBB-803F1CD7AA39}" type="datetimeFigureOut">
              <a:rPr lang="en-US" smtClean="0"/>
              <a:pPr/>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04DC22-3420-4AC0-A05B-56791402A52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3542691-CF93-47DD-9DBB-803F1CD7AA39}" type="datetimeFigureOut">
              <a:rPr lang="en-US" smtClean="0"/>
              <a:pPr/>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04DC22-3420-4AC0-A05B-56791402A52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D3542691-CF93-47DD-9DBB-803F1CD7AA39}" type="datetimeFigureOut">
              <a:rPr lang="en-US" smtClean="0"/>
              <a:pPr/>
              <a:t>10/26/2021</a:t>
            </a:fld>
            <a:endParaRPr lang="en-US"/>
          </a:p>
        </p:txBody>
      </p:sp>
      <p:sp>
        <p:nvSpPr>
          <p:cNvPr id="9" name="Slide Number Placeholder 8"/>
          <p:cNvSpPr>
            <a:spLocks noGrp="1"/>
          </p:cNvSpPr>
          <p:nvPr>
            <p:ph type="sldNum" sz="quarter" idx="15"/>
          </p:nvPr>
        </p:nvSpPr>
        <p:spPr/>
        <p:txBody>
          <a:bodyPr rtlCol="0"/>
          <a:lstStyle/>
          <a:p>
            <a:fld id="{6D04DC22-3420-4AC0-A05B-56791402A524}"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D3542691-CF93-47DD-9DBB-803F1CD7AA39}" type="datetimeFigureOut">
              <a:rPr lang="en-US" smtClean="0"/>
              <a:pPr/>
              <a:t>10/26/2021</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6D04DC22-3420-4AC0-A05B-56791402A52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3542691-CF93-47DD-9DBB-803F1CD7AA39}" type="datetimeFigureOut">
              <a:rPr lang="en-US" smtClean="0"/>
              <a:pPr/>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04DC22-3420-4AC0-A05B-56791402A524}"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D3542691-CF93-47DD-9DBB-803F1CD7AA39}" type="datetimeFigureOut">
              <a:rPr lang="en-US" smtClean="0"/>
              <a:pPr/>
              <a:t>10/26/2021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04DC22-3420-4AC0-A05B-56791402A524}"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D3542691-CF93-47DD-9DBB-803F1CD7AA39}" type="datetimeFigureOut">
              <a:rPr lang="en-US" smtClean="0"/>
              <a:pPr/>
              <a:t>10/26/2021</a:t>
            </a:fld>
            <a:endParaRPr lang="en-US"/>
          </a:p>
        </p:txBody>
      </p:sp>
      <p:sp>
        <p:nvSpPr>
          <p:cNvPr id="7" name="Slide Number Placeholder 6"/>
          <p:cNvSpPr>
            <a:spLocks noGrp="1"/>
          </p:cNvSpPr>
          <p:nvPr>
            <p:ph type="sldNum" sz="quarter" idx="11"/>
          </p:nvPr>
        </p:nvSpPr>
        <p:spPr/>
        <p:txBody>
          <a:bodyPr rtlCol="0"/>
          <a:lstStyle/>
          <a:p>
            <a:fld id="{6D04DC22-3420-4AC0-A05B-56791402A524}"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542691-CF93-47DD-9DBB-803F1CD7AA39}" type="datetimeFigureOut">
              <a:rPr lang="en-US" smtClean="0"/>
              <a:pPr/>
              <a:t>10/26/2021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04DC22-3420-4AC0-A05B-56791402A52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D3542691-CF93-47DD-9DBB-803F1CD7AA39}" type="datetimeFigureOut">
              <a:rPr lang="en-US" smtClean="0"/>
              <a:pPr/>
              <a:t>10/26/2021</a:t>
            </a:fld>
            <a:endParaRPr lang="en-US"/>
          </a:p>
        </p:txBody>
      </p:sp>
      <p:sp>
        <p:nvSpPr>
          <p:cNvPr id="22" name="Slide Number Placeholder 21"/>
          <p:cNvSpPr>
            <a:spLocks noGrp="1"/>
          </p:cNvSpPr>
          <p:nvPr>
            <p:ph type="sldNum" sz="quarter" idx="15"/>
          </p:nvPr>
        </p:nvSpPr>
        <p:spPr/>
        <p:txBody>
          <a:bodyPr rtlCol="0"/>
          <a:lstStyle/>
          <a:p>
            <a:fld id="{6D04DC22-3420-4AC0-A05B-56791402A524}"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D3542691-CF93-47DD-9DBB-803F1CD7AA39}" type="datetimeFigureOut">
              <a:rPr lang="en-US" smtClean="0"/>
              <a:pPr/>
              <a:t>10/26/2021</a:t>
            </a:fld>
            <a:endParaRPr lang="en-US"/>
          </a:p>
        </p:txBody>
      </p:sp>
      <p:sp>
        <p:nvSpPr>
          <p:cNvPr id="18" name="Slide Number Placeholder 17"/>
          <p:cNvSpPr>
            <a:spLocks noGrp="1"/>
          </p:cNvSpPr>
          <p:nvPr>
            <p:ph type="sldNum" sz="quarter" idx="11"/>
          </p:nvPr>
        </p:nvSpPr>
        <p:spPr/>
        <p:txBody>
          <a:bodyPr rtlCol="0"/>
          <a:lstStyle/>
          <a:p>
            <a:fld id="{6D04DC22-3420-4AC0-A05B-56791402A524}"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D3542691-CF93-47DD-9DBB-803F1CD7AA39}" type="datetimeFigureOut">
              <a:rPr lang="en-US" smtClean="0"/>
              <a:pPr/>
              <a:t>10/26/2021</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6D04DC22-3420-4AC0-A05B-56791402A52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wma"/><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media" Target="../media/media1.wm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media" Target="../media/media1.wm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media" Target="../media/media2.wm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microsoft.com/office/2007/relationships/media" Target="../media/media2.wm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media" Target="../media/media2.wm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3.wm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microsoft.com/office/2007/relationships/media" Target="../media/media3.wm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2286000" y="609600"/>
            <a:ext cx="6172200" cy="5917722"/>
          </a:xfrm>
        </p:spPr>
        <p:txBody>
          <a:bodyPr>
            <a:noAutofit/>
          </a:bodyPr>
          <a:lstStyle/>
          <a:p>
            <a:pPr algn="ctr" rtl="1">
              <a:lnSpc>
                <a:spcPct val="150000"/>
              </a:lnSpc>
            </a:pPr>
            <a:endParaRPr lang="fa-IR" sz="2400" dirty="0" smtClean="0">
              <a:solidFill>
                <a:schemeClr val="tx1"/>
              </a:solidFill>
              <a:cs typeface="B Yagut" pitchFamily="2" charset="-78"/>
            </a:endParaRPr>
          </a:p>
          <a:p>
            <a:pPr algn="ctr" rtl="1">
              <a:lnSpc>
                <a:spcPct val="150000"/>
              </a:lnSpc>
            </a:pPr>
            <a:r>
              <a:rPr lang="fa-IR" sz="2400" dirty="0" smtClean="0">
                <a:solidFill>
                  <a:srgbClr val="FF0000"/>
                </a:solidFill>
                <a:cs typeface="B Yagut" pitchFamily="2" charset="-78"/>
              </a:rPr>
              <a:t>مثال1</a:t>
            </a:r>
            <a:r>
              <a:rPr lang="fa-IR" sz="2400" dirty="0" smtClean="0">
                <a:solidFill>
                  <a:schemeClr val="tx1"/>
                </a:solidFill>
                <a:cs typeface="B Yagut" pitchFamily="2" charset="-78"/>
              </a:rPr>
              <a:t>:(</a:t>
            </a:r>
            <a:r>
              <a:rPr lang="fa-IR" sz="2400" u="sng" dirty="0" smtClean="0">
                <a:solidFill>
                  <a:schemeClr val="tx1"/>
                </a:solidFill>
                <a:cs typeface="B Yagut" pitchFamily="2" charset="-78"/>
              </a:rPr>
              <a:t>علت </a:t>
            </a:r>
            <a:r>
              <a:rPr lang="fa-IR" sz="2400" u="sng" dirty="0" smtClean="0">
                <a:solidFill>
                  <a:srgbClr val="FF0000"/>
                </a:solidFill>
                <a:cs typeface="B Yagut" pitchFamily="2" charset="-78"/>
              </a:rPr>
              <a:t>بیرونی</a:t>
            </a:r>
            <a:r>
              <a:rPr lang="fa-IR" sz="2400" u="sng" dirty="0" smtClean="0">
                <a:solidFill>
                  <a:schemeClr val="tx1"/>
                </a:solidFill>
                <a:cs typeface="B Yagut" pitchFamily="2" charset="-78"/>
              </a:rPr>
              <a:t>):</a:t>
            </a:r>
            <a:r>
              <a:rPr lang="fa-IR" sz="2400" b="0" dirty="0" smtClean="0">
                <a:solidFill>
                  <a:schemeClr val="tx1"/>
                </a:solidFill>
                <a:cs typeface="B Yagut" pitchFamily="2" charset="-78"/>
              </a:rPr>
              <a:t>مریم علت عدم موفقیت دربرابر رقیب را به  عامل</a:t>
            </a:r>
            <a:r>
              <a:rPr lang="fa-IR" sz="2400" b="0" u="sng" dirty="0" smtClean="0">
                <a:solidFill>
                  <a:schemeClr val="tx1"/>
                </a:solidFill>
                <a:cs typeface="B Yagut" pitchFamily="2" charset="-78"/>
              </a:rPr>
              <a:t> </a:t>
            </a:r>
            <a:r>
              <a:rPr lang="fa-IR" sz="2400" b="0" u="sng" dirty="0" smtClean="0">
                <a:solidFill>
                  <a:srgbClr val="FF0000"/>
                </a:solidFill>
                <a:cs typeface="B Yagut" pitchFamily="2" charset="-78"/>
              </a:rPr>
              <a:t>بدشانسی</a:t>
            </a:r>
            <a:r>
              <a:rPr lang="fa-IR" sz="2400" b="0" u="sng" dirty="0" smtClean="0">
                <a:solidFill>
                  <a:schemeClr val="tx1"/>
                </a:solidFill>
                <a:cs typeface="B Yagut" pitchFamily="2" charset="-78"/>
              </a:rPr>
              <a:t> </a:t>
            </a:r>
            <a:r>
              <a:rPr lang="fa-IR" sz="2400" b="0" dirty="0" smtClean="0">
                <a:solidFill>
                  <a:schemeClr val="tx1"/>
                </a:solidFill>
                <a:cs typeface="B Yagut" pitchFamily="2" charset="-78"/>
              </a:rPr>
              <a:t>نسبت می دهد.</a:t>
            </a:r>
          </a:p>
          <a:p>
            <a:pPr algn="ctr" rtl="1">
              <a:lnSpc>
                <a:spcPct val="150000"/>
              </a:lnSpc>
            </a:pPr>
            <a:r>
              <a:rPr lang="fa-IR" sz="2400" b="0" dirty="0" smtClean="0">
                <a:solidFill>
                  <a:srgbClr val="FF0000"/>
                </a:solidFill>
                <a:cs typeface="B Yagut" pitchFamily="2" charset="-78"/>
              </a:rPr>
              <a:t>مثال2</a:t>
            </a:r>
            <a:r>
              <a:rPr lang="fa-IR" sz="2400" b="0" dirty="0" smtClean="0">
                <a:solidFill>
                  <a:schemeClr val="tx1"/>
                </a:solidFill>
                <a:cs typeface="B Yagut" pitchFamily="2" charset="-78"/>
              </a:rPr>
              <a:t>:سعیده معتقد است که علت ردشدن او در آزمون هفته گذشته </a:t>
            </a:r>
            <a:r>
              <a:rPr lang="fa-IR" sz="2400" b="0" u="sng" dirty="0" smtClean="0">
                <a:solidFill>
                  <a:srgbClr val="FF0000"/>
                </a:solidFill>
                <a:cs typeface="B Yagut" pitchFamily="2" charset="-78"/>
              </a:rPr>
              <a:t>دشواری سوالات </a:t>
            </a:r>
            <a:r>
              <a:rPr lang="fa-IR" sz="2400" b="0" dirty="0" smtClean="0">
                <a:solidFill>
                  <a:schemeClr val="tx1"/>
                </a:solidFill>
                <a:cs typeface="B Yagut" pitchFamily="2" charset="-78"/>
              </a:rPr>
              <a:t>بوده است.</a:t>
            </a:r>
          </a:p>
          <a:p>
            <a:pPr algn="ctr" rtl="1">
              <a:lnSpc>
                <a:spcPct val="150000"/>
              </a:lnSpc>
            </a:pPr>
            <a:endParaRPr lang="fa-IR" sz="2400" b="0" dirty="0">
              <a:solidFill>
                <a:schemeClr val="tx1"/>
              </a:solidFill>
              <a:cs typeface="B Yagut" pitchFamily="2" charset="-78"/>
            </a:endParaRPr>
          </a:p>
          <a:p>
            <a:pPr algn="ctr" rtl="1">
              <a:lnSpc>
                <a:spcPct val="150000"/>
              </a:lnSpc>
            </a:pPr>
            <a:r>
              <a:rPr lang="fa-IR" sz="2400" b="0" dirty="0" smtClean="0">
                <a:solidFill>
                  <a:srgbClr val="FF0000"/>
                </a:solidFill>
                <a:cs typeface="B Yagut" pitchFamily="2" charset="-78"/>
              </a:rPr>
              <a:t>مثال 1</a:t>
            </a:r>
            <a:r>
              <a:rPr lang="fa-IR" sz="2400" b="0" dirty="0" smtClean="0">
                <a:solidFill>
                  <a:schemeClr val="tx1"/>
                </a:solidFill>
                <a:cs typeface="B Yagut" pitchFamily="2" charset="-78"/>
              </a:rPr>
              <a:t>:(علت </a:t>
            </a:r>
            <a:r>
              <a:rPr lang="fa-IR" sz="2400" b="0" dirty="0" smtClean="0">
                <a:solidFill>
                  <a:srgbClr val="FF0000"/>
                </a:solidFill>
                <a:cs typeface="B Yagut" pitchFamily="2" charset="-78"/>
              </a:rPr>
              <a:t>قابل کنترل</a:t>
            </a:r>
            <a:r>
              <a:rPr lang="fa-IR" sz="2400" b="0" dirty="0" smtClean="0">
                <a:solidFill>
                  <a:schemeClr val="tx1"/>
                </a:solidFill>
                <a:cs typeface="B Yagut" pitchFamily="2" charset="-78"/>
              </a:rPr>
              <a:t>):لیلا باوردارد که علت رسیدن او به اهدافش </a:t>
            </a:r>
            <a:r>
              <a:rPr lang="fa-IR" sz="2400" b="0" i="1" u="sng" dirty="0" smtClean="0">
                <a:solidFill>
                  <a:srgbClr val="FF0000"/>
                </a:solidFill>
                <a:effectLst>
                  <a:outerShdw blurRad="38100" dist="38100" dir="2700000" algn="tl">
                    <a:srgbClr val="000000">
                      <a:alpha val="43137"/>
                    </a:srgbClr>
                  </a:outerShdw>
                </a:effectLst>
                <a:cs typeface="B Yagut" pitchFamily="2" charset="-78"/>
              </a:rPr>
              <a:t>برنامه ریزی </a:t>
            </a:r>
            <a:r>
              <a:rPr lang="fa-IR" sz="2400" b="0" dirty="0" smtClean="0">
                <a:solidFill>
                  <a:schemeClr val="tx1"/>
                </a:solidFill>
                <a:cs typeface="B Yagut" pitchFamily="2" charset="-78"/>
              </a:rPr>
              <a:t>درست است.</a:t>
            </a:r>
          </a:p>
        </p:txBody>
      </p:sp>
      <p:pic>
        <p:nvPicPr>
          <p:cNvPr id="2" name="اسناد">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088"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062" y="439615"/>
            <a:ext cx="7467600" cy="1143000"/>
          </a:xfrm>
        </p:spPr>
        <p:txBody>
          <a:bodyPr>
            <a:normAutofit fontScale="90000"/>
          </a:bodyPr>
          <a:lstStyle/>
          <a:p>
            <a:pPr algn="r" rtl="1">
              <a:lnSpc>
                <a:spcPct val="150000"/>
              </a:lnSpc>
            </a:pPr>
            <a:r>
              <a:rPr lang="fa-IR" sz="2400" dirty="0" smtClean="0">
                <a:solidFill>
                  <a:srgbClr val="FF0000"/>
                </a:solidFill>
                <a:cs typeface="B Zar" pitchFamily="2" charset="-78"/>
              </a:rPr>
              <a:t>مثال1</a:t>
            </a:r>
            <a:r>
              <a:rPr lang="fa-IR" sz="2400" dirty="0" smtClean="0">
                <a:solidFill>
                  <a:schemeClr val="tx1"/>
                </a:solidFill>
                <a:cs typeface="B Zar" pitchFamily="2" charset="-78"/>
              </a:rPr>
              <a:t>:(</a:t>
            </a:r>
            <a:r>
              <a:rPr lang="fa-IR" sz="2400" b="1" u="sng" dirty="0" smtClean="0">
                <a:solidFill>
                  <a:schemeClr val="tx1"/>
                </a:solidFill>
                <a:cs typeface="B Zar" pitchFamily="2" charset="-78"/>
              </a:rPr>
              <a:t>علت </a:t>
            </a:r>
            <a:r>
              <a:rPr lang="fa-IR" sz="2400" b="1" u="sng" dirty="0" smtClean="0">
                <a:solidFill>
                  <a:srgbClr val="FF0000"/>
                </a:solidFill>
                <a:cs typeface="B Zar" pitchFamily="2" charset="-78"/>
              </a:rPr>
              <a:t>غیرقابل کنترل</a:t>
            </a:r>
            <a:r>
              <a:rPr lang="fa-IR" sz="2400" b="1" u="sng" dirty="0" smtClean="0">
                <a:solidFill>
                  <a:schemeClr val="tx1"/>
                </a:solidFill>
                <a:cs typeface="B Zar" pitchFamily="2" charset="-78"/>
              </a:rPr>
              <a:t>):</a:t>
            </a:r>
            <a:r>
              <a:rPr lang="fa-IR" sz="2400" dirty="0" smtClean="0">
                <a:solidFill>
                  <a:schemeClr val="tx1"/>
                </a:solidFill>
                <a:cs typeface="B Zar" pitchFamily="2" charset="-78"/>
              </a:rPr>
              <a:t>علی معتقد </a:t>
            </a:r>
            <a:r>
              <a:rPr lang="fa-IR" sz="2400" smtClean="0">
                <a:solidFill>
                  <a:schemeClr val="tx1"/>
                </a:solidFill>
                <a:cs typeface="B Zar" pitchFamily="2" charset="-78"/>
              </a:rPr>
              <a:t>است به این دلیل نمی تواند </a:t>
            </a:r>
            <a:r>
              <a:rPr lang="fa-IR" sz="2400" dirty="0" smtClean="0">
                <a:solidFill>
                  <a:schemeClr val="tx1"/>
                </a:solidFill>
                <a:cs typeface="B Zar" pitchFamily="2" charset="-78"/>
              </a:rPr>
              <a:t>هنرمند خوبی شود که </a:t>
            </a:r>
            <a:r>
              <a:rPr lang="fa-IR" sz="2400" dirty="0" smtClean="0">
                <a:solidFill>
                  <a:srgbClr val="FF0000"/>
                </a:solidFill>
                <a:cs typeface="B Zar" pitchFamily="2" charset="-78"/>
              </a:rPr>
              <a:t>ا</a:t>
            </a:r>
            <a:r>
              <a:rPr lang="fa-IR" sz="2400" b="1" u="sng" dirty="0" smtClean="0">
                <a:solidFill>
                  <a:srgbClr val="FF0000"/>
                </a:solidFill>
                <a:cs typeface="B Zar" pitchFamily="2" charset="-78"/>
              </a:rPr>
              <a:t>ستعداد</a:t>
            </a:r>
            <a:r>
              <a:rPr lang="fa-IR" sz="2400" dirty="0" smtClean="0">
                <a:solidFill>
                  <a:schemeClr val="tx1"/>
                </a:solidFill>
                <a:cs typeface="B Zar" pitchFamily="2" charset="-78"/>
              </a:rPr>
              <a:t>کافی ندارد.</a:t>
            </a:r>
            <a:endParaRPr lang="en-US" sz="2400" dirty="0">
              <a:solidFill>
                <a:schemeClr val="tx1"/>
              </a:solidFill>
              <a:cs typeface="B Zar" pitchFamily="2" charset="-78"/>
            </a:endParaRPr>
          </a:p>
        </p:txBody>
      </p:sp>
      <p:sp>
        <p:nvSpPr>
          <p:cNvPr id="3" name="Content Placeholder 2"/>
          <p:cNvSpPr>
            <a:spLocks noGrp="1"/>
          </p:cNvSpPr>
          <p:nvPr>
            <p:ph sz="quarter" idx="1"/>
          </p:nvPr>
        </p:nvSpPr>
        <p:spPr/>
        <p:txBody>
          <a:bodyPr/>
          <a:lstStyle/>
          <a:p>
            <a:pPr algn="r" rtl="1">
              <a:lnSpc>
                <a:spcPct val="200000"/>
              </a:lnSpc>
            </a:pPr>
            <a:r>
              <a:rPr lang="fa-IR" dirty="0" smtClean="0">
                <a:solidFill>
                  <a:srgbClr val="FF0000"/>
                </a:solidFill>
                <a:cs typeface="B Zar" pitchFamily="2" charset="-78"/>
              </a:rPr>
              <a:t>مثال 1</a:t>
            </a:r>
            <a:r>
              <a:rPr lang="fa-IR" dirty="0" smtClean="0">
                <a:cs typeface="B Zar" pitchFamily="2" charset="-78"/>
              </a:rPr>
              <a:t>:(</a:t>
            </a:r>
            <a:r>
              <a:rPr lang="fa-IR" b="1" u="sng" dirty="0" smtClean="0">
                <a:cs typeface="B Zar" pitchFamily="2" charset="-78"/>
              </a:rPr>
              <a:t>علت </a:t>
            </a:r>
            <a:r>
              <a:rPr lang="fa-IR" b="1" u="sng" dirty="0" smtClean="0">
                <a:solidFill>
                  <a:srgbClr val="FF0000"/>
                </a:solidFill>
                <a:cs typeface="B Zar" pitchFamily="2" charset="-78"/>
              </a:rPr>
              <a:t>پایدار):</a:t>
            </a:r>
            <a:r>
              <a:rPr lang="fa-IR" dirty="0" smtClean="0">
                <a:cs typeface="B Zar" pitchFamily="2" charset="-78"/>
              </a:rPr>
              <a:t>شیرین فکر می کند که هیچ گاه نمی تواند در آزمون زبان  نمره اول رابیاورد زیرا ازمون زبان </a:t>
            </a:r>
            <a:r>
              <a:rPr lang="fa-IR" b="1" u="sng" dirty="0" smtClean="0">
                <a:solidFill>
                  <a:srgbClr val="FF0000"/>
                </a:solidFill>
                <a:cs typeface="B Zar" pitchFamily="2" charset="-78"/>
              </a:rPr>
              <a:t>دشوا</a:t>
            </a:r>
            <a:r>
              <a:rPr lang="fa-IR" dirty="0" smtClean="0">
                <a:solidFill>
                  <a:srgbClr val="FF0000"/>
                </a:solidFill>
                <a:cs typeface="B Zar" pitchFamily="2" charset="-78"/>
              </a:rPr>
              <a:t>ر</a:t>
            </a:r>
            <a:r>
              <a:rPr lang="fa-IR" dirty="0" smtClean="0">
                <a:cs typeface="B Zar" pitchFamily="2" charset="-78"/>
              </a:rPr>
              <a:t> است.</a:t>
            </a:r>
          </a:p>
          <a:p>
            <a:pPr algn="r" rtl="1">
              <a:lnSpc>
                <a:spcPct val="200000"/>
              </a:lnSpc>
            </a:pPr>
            <a:r>
              <a:rPr lang="fa-IR" dirty="0" smtClean="0">
                <a:solidFill>
                  <a:srgbClr val="FF0000"/>
                </a:solidFill>
                <a:cs typeface="B Zar" pitchFamily="2" charset="-78"/>
              </a:rPr>
              <a:t>مثال 1</a:t>
            </a:r>
            <a:r>
              <a:rPr lang="fa-IR" dirty="0" smtClean="0">
                <a:cs typeface="B Zar" pitchFamily="2" charset="-78"/>
              </a:rPr>
              <a:t>:(</a:t>
            </a:r>
            <a:r>
              <a:rPr lang="fa-IR" b="1" u="sng" dirty="0" smtClean="0">
                <a:cs typeface="B Zar" pitchFamily="2" charset="-78"/>
              </a:rPr>
              <a:t>علت </a:t>
            </a:r>
            <a:r>
              <a:rPr lang="fa-IR" b="1" u="sng" dirty="0" smtClean="0">
                <a:solidFill>
                  <a:srgbClr val="FF0000"/>
                </a:solidFill>
                <a:cs typeface="B Zar" pitchFamily="2" charset="-78"/>
              </a:rPr>
              <a:t>ناپایدار):  </a:t>
            </a:r>
            <a:r>
              <a:rPr lang="fa-IR" dirty="0" smtClean="0">
                <a:cs typeface="B Zar" pitchFamily="2" charset="-78"/>
              </a:rPr>
              <a:t>فرشید  معتقد است که در صورت </a:t>
            </a:r>
            <a:r>
              <a:rPr lang="fa-IR" b="1" u="sng" dirty="0" smtClean="0">
                <a:solidFill>
                  <a:srgbClr val="FF0000"/>
                </a:solidFill>
                <a:cs typeface="B Zar" pitchFamily="2" charset="-78"/>
              </a:rPr>
              <a:t>تلاش</a:t>
            </a:r>
            <a:r>
              <a:rPr lang="fa-IR" dirty="0" smtClean="0">
                <a:cs typeface="B Zar" pitchFamily="2" charset="-78"/>
              </a:rPr>
              <a:t> بشتر می تواند درمسابقه رکورد بهتری کسب کند. </a:t>
            </a:r>
          </a:p>
          <a:p>
            <a:pPr algn="r" rtl="1">
              <a:lnSpc>
                <a:spcPct val="200000"/>
              </a:lnSpc>
            </a:pPr>
            <a:endParaRPr lang="fa-IR" dirty="0">
              <a:cs typeface="B Zar" pitchFamily="2" charset="-78"/>
            </a:endParaRPr>
          </a:p>
          <a:p>
            <a:pPr algn="r" rtl="1">
              <a:lnSpc>
                <a:spcPct val="200000"/>
              </a:lnSpc>
            </a:pPr>
            <a:endParaRPr lang="fa-IR" dirty="0" smtClean="0">
              <a:cs typeface="B Zar" pitchFamily="2" charset="-78"/>
            </a:endParaRPr>
          </a:p>
          <a:p>
            <a:pPr algn="r" rtl="1">
              <a:lnSpc>
                <a:spcPct val="200000"/>
              </a:lnSpc>
            </a:pPr>
            <a:endParaRPr lang="fa-IR" dirty="0">
              <a:cs typeface="B Zar" pitchFamily="2" charset="-78"/>
            </a:endParaRPr>
          </a:p>
          <a:p>
            <a:pPr algn="r" rtl="1">
              <a:lnSpc>
                <a:spcPct val="200000"/>
              </a:lnSpc>
            </a:pPr>
            <a:endParaRPr lang="en-US" dirty="0">
              <a:cs typeface="B Zar" pitchFamily="2" charset="-78"/>
            </a:endParaRPr>
          </a:p>
        </p:txBody>
      </p:sp>
      <p:pic>
        <p:nvPicPr>
          <p:cNvPr id="2" name="اسناد">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088"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lgn="ctr" rtl="1">
              <a:lnSpc>
                <a:spcPct val="200000"/>
              </a:lnSpc>
            </a:pPr>
            <a:r>
              <a:rPr lang="fa-IR" dirty="0" smtClean="0">
                <a:cs typeface="B Zar" pitchFamily="2" charset="-78"/>
              </a:rPr>
              <a:t>نکته:کدام نوع از این انواع </a:t>
            </a:r>
            <a:r>
              <a:rPr lang="fa-IR" b="1" dirty="0" smtClean="0">
                <a:cs typeface="B Zar" pitchFamily="2" charset="-78"/>
              </a:rPr>
              <a:t>اسنادها </a:t>
            </a:r>
            <a:r>
              <a:rPr lang="fa-IR" dirty="0" smtClean="0">
                <a:cs typeface="B Zar" pitchFamily="2" charset="-78"/>
              </a:rPr>
              <a:t>که معرفی شد از همه مفیدتر است؟</a:t>
            </a:r>
          </a:p>
          <a:p>
            <a:pPr algn="ctr" rtl="1">
              <a:lnSpc>
                <a:spcPct val="200000"/>
              </a:lnSpc>
            </a:pPr>
            <a:r>
              <a:rPr lang="fa-IR" dirty="0" smtClean="0">
                <a:cs typeface="B Zar" pitchFamily="2" charset="-78"/>
              </a:rPr>
              <a:t>1- سعی کنیم </a:t>
            </a:r>
            <a:r>
              <a:rPr lang="fa-IR" b="1" dirty="0" smtClean="0">
                <a:solidFill>
                  <a:srgbClr val="FF0000"/>
                </a:solidFill>
                <a:cs typeface="B Zar" pitchFamily="2" charset="-78"/>
              </a:rPr>
              <a:t>موفقیت هایمان </a:t>
            </a:r>
            <a:r>
              <a:rPr lang="fa-IR" dirty="0" smtClean="0">
                <a:cs typeface="B Zar" pitchFamily="2" charset="-78"/>
              </a:rPr>
              <a:t>را به عوامل  </a:t>
            </a:r>
            <a:r>
              <a:rPr lang="fa-IR" b="1" u="sng" dirty="0" smtClean="0">
                <a:cs typeface="B Zar" pitchFamily="2" charset="-78"/>
              </a:rPr>
              <a:t>پایدار ,قابل کنترل ودرونی   </a:t>
            </a:r>
            <a:r>
              <a:rPr lang="fa-IR" dirty="0" smtClean="0">
                <a:cs typeface="B Zar" pitchFamily="2" charset="-78"/>
              </a:rPr>
              <a:t>نسبت دهیم.</a:t>
            </a:r>
          </a:p>
          <a:p>
            <a:pPr algn="ctr" rtl="1">
              <a:lnSpc>
                <a:spcPct val="200000"/>
              </a:lnSpc>
            </a:pPr>
            <a:r>
              <a:rPr lang="fa-IR" b="1" dirty="0" smtClean="0">
                <a:cs typeface="B Zar" pitchFamily="2" charset="-78"/>
              </a:rPr>
              <a:t>2-</a:t>
            </a:r>
            <a:r>
              <a:rPr lang="fa-IR" b="1" dirty="0" smtClean="0">
                <a:solidFill>
                  <a:srgbClr val="FF0000"/>
                </a:solidFill>
                <a:cs typeface="B Zar" pitchFamily="2" charset="-78"/>
              </a:rPr>
              <a:t>شکست هایمان </a:t>
            </a:r>
            <a:r>
              <a:rPr lang="fa-IR" dirty="0" smtClean="0">
                <a:cs typeface="B Zar" pitchFamily="2" charset="-78"/>
              </a:rPr>
              <a:t>را به عوامل </a:t>
            </a:r>
            <a:r>
              <a:rPr lang="fa-IR" b="1" u="sng" dirty="0" smtClean="0">
                <a:cs typeface="B Zar" pitchFamily="2" charset="-78"/>
              </a:rPr>
              <a:t>ناپایدار ,قابل کنترل ودرونی  </a:t>
            </a:r>
            <a:r>
              <a:rPr lang="fa-IR" dirty="0" smtClean="0">
                <a:cs typeface="B Zar" pitchFamily="2" charset="-78"/>
              </a:rPr>
              <a:t>نسبت دهیم.نه بعوامل  غیر قابل کنترل وبیرونی وپایدار.(زیرا این موجب نا امیدی و عدم تلاش می شود.)</a:t>
            </a:r>
            <a:endParaRPr lang="fa-IR" b="1" dirty="0" smtClean="0">
              <a:cs typeface="B Zar" pitchFamily="2" charset="-78"/>
            </a:endParaRPr>
          </a:p>
        </p:txBody>
      </p:sp>
      <p:pic>
        <p:nvPicPr>
          <p:cNvPr id="2" name="اسناد">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088"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algn="r" rtl="1">
              <a:lnSpc>
                <a:spcPct val="200000"/>
              </a:lnSpc>
            </a:pPr>
            <a:r>
              <a:rPr lang="fa-IR" dirty="0" smtClean="0">
                <a:cs typeface="B Zar" pitchFamily="2" charset="-78"/>
              </a:rPr>
              <a:t>(</a:t>
            </a:r>
            <a:r>
              <a:rPr lang="fa-IR" b="1" dirty="0" smtClean="0">
                <a:cs typeface="B Zar" pitchFamily="2" charset="-78"/>
              </a:rPr>
              <a:t>تعریف ناهماهنگی شناختی):</a:t>
            </a:r>
            <a:r>
              <a:rPr lang="fa-IR" dirty="0" smtClean="0">
                <a:cs typeface="B Zar" pitchFamily="2" charset="-78"/>
              </a:rPr>
              <a:t>وقتی فرد ی دارای </a:t>
            </a:r>
            <a:r>
              <a:rPr lang="fa-IR" b="1" u="sng" dirty="0" smtClean="0">
                <a:solidFill>
                  <a:srgbClr val="FF0000"/>
                </a:solidFill>
                <a:cs typeface="B Zar" pitchFamily="2" charset="-78"/>
              </a:rPr>
              <a:t>دوشناخت متناقض و همزمان</a:t>
            </a:r>
            <a:r>
              <a:rPr lang="fa-IR" b="1" u="sng" dirty="0" smtClean="0">
                <a:cs typeface="B Zar" pitchFamily="2" charset="-78"/>
              </a:rPr>
              <a:t> </a:t>
            </a:r>
            <a:r>
              <a:rPr lang="fa-IR" dirty="0" smtClean="0">
                <a:cs typeface="B Zar" pitchFamily="2" charset="-78"/>
              </a:rPr>
              <a:t>یادارای </a:t>
            </a:r>
            <a:r>
              <a:rPr lang="fa-IR" b="1" u="sng" dirty="0" smtClean="0">
                <a:solidFill>
                  <a:srgbClr val="FF0000"/>
                </a:solidFill>
                <a:cs typeface="B Zar" pitchFamily="2" charset="-78"/>
              </a:rPr>
              <a:t>یک شناخت ویک رفتار متناقض وهمزمان </a:t>
            </a:r>
            <a:r>
              <a:rPr lang="fa-IR" dirty="0" smtClean="0">
                <a:cs typeface="B Zar" pitchFamily="2" charset="-78"/>
              </a:rPr>
              <a:t>باشد ,است؛می گوییم دچار </a:t>
            </a:r>
            <a:r>
              <a:rPr lang="fa-IR" b="1" u="sng" dirty="0" smtClean="0">
                <a:cs typeface="B Zar" pitchFamily="2" charset="-78"/>
              </a:rPr>
              <a:t>ناهماهنگی</a:t>
            </a:r>
            <a:r>
              <a:rPr lang="fa-IR" dirty="0" smtClean="0">
                <a:cs typeface="B Zar" pitchFamily="2" charset="-78"/>
              </a:rPr>
              <a:t> شناختی شده است.</a:t>
            </a:r>
          </a:p>
          <a:p>
            <a:pPr algn="r" rtl="1">
              <a:lnSpc>
                <a:spcPct val="200000"/>
              </a:lnSpc>
            </a:pPr>
            <a:r>
              <a:rPr lang="fa-IR" b="1" dirty="0" smtClean="0">
                <a:cs typeface="B Zar" pitchFamily="2" charset="-78"/>
              </a:rPr>
              <a:t>نکته:</a:t>
            </a:r>
            <a:r>
              <a:rPr lang="fa-IR" dirty="0" smtClean="0">
                <a:cs typeface="B Zar" pitchFamily="2" charset="-78"/>
              </a:rPr>
              <a:t>نتیجه ناهماهنگی شناختی چیست؟حالتی </a:t>
            </a:r>
            <a:r>
              <a:rPr lang="fa-IR" b="1" dirty="0" smtClean="0">
                <a:cs typeface="B Zar" pitchFamily="2" charset="-78"/>
              </a:rPr>
              <a:t>ناخوشایند وتنش زاست </a:t>
            </a:r>
            <a:r>
              <a:rPr lang="fa-IR" dirty="0" smtClean="0">
                <a:cs typeface="B Zar" pitchFamily="2" charset="-78"/>
              </a:rPr>
              <a:t>پس فرد برای از بین بردن آن به </a:t>
            </a:r>
            <a:r>
              <a:rPr lang="fa-IR" b="1" u="sng" dirty="0" smtClean="0">
                <a:cs typeface="B Zar" pitchFamily="2" charset="-78"/>
              </a:rPr>
              <a:t>رفتار یا توجیهاتی </a:t>
            </a:r>
            <a:r>
              <a:rPr lang="fa-IR" dirty="0" smtClean="0">
                <a:cs typeface="B Zar" pitchFamily="2" charset="-78"/>
              </a:rPr>
              <a:t>روی می آورد که بین دوشناخت یا بین شناخت ورفتار هماهنگی ایجاد کند.</a:t>
            </a:r>
            <a:endParaRPr lang="en-US" b="1" dirty="0">
              <a:cs typeface="B Zar" pitchFamily="2" charset="-78"/>
            </a:endParaRPr>
          </a:p>
        </p:txBody>
      </p:sp>
      <p:pic>
        <p:nvPicPr>
          <p:cNvPr id="2" name="ناهماهنگی شناختی">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096"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752600"/>
            <a:ext cx="7467600" cy="4873752"/>
          </a:xfrm>
        </p:spPr>
        <p:txBody>
          <a:bodyPr>
            <a:normAutofit/>
          </a:bodyPr>
          <a:lstStyle/>
          <a:p>
            <a:pPr marL="0" indent="0" algn="r" rtl="1">
              <a:lnSpc>
                <a:spcPct val="200000"/>
              </a:lnSpc>
              <a:buNone/>
            </a:pPr>
            <a:r>
              <a:rPr lang="fa-IR" u="sng" dirty="0" smtClean="0">
                <a:solidFill>
                  <a:srgbClr val="FF0000"/>
                </a:solidFill>
                <a:cs typeface="B Zar" pitchFamily="2" charset="-78"/>
              </a:rPr>
              <a:t>مثال برای </a:t>
            </a:r>
            <a:r>
              <a:rPr lang="fa-IR" b="1" u="sng" dirty="0" smtClean="0">
                <a:solidFill>
                  <a:srgbClr val="FF0000"/>
                </a:solidFill>
                <a:cs typeface="B Zar" pitchFamily="2" charset="-78"/>
              </a:rPr>
              <a:t>ناهماهنگی شناختی</a:t>
            </a:r>
            <a:r>
              <a:rPr lang="fa-IR" u="sng" dirty="0" smtClean="0">
                <a:solidFill>
                  <a:srgbClr val="FF0000"/>
                </a:solidFill>
                <a:cs typeface="B Zar" pitchFamily="2" charset="-78"/>
              </a:rPr>
              <a:t>:فرد </a:t>
            </a:r>
            <a:r>
              <a:rPr lang="fa-IR" dirty="0" smtClean="0">
                <a:cs typeface="B Zar" pitchFamily="2" charset="-78"/>
              </a:rPr>
              <a:t>می داند که سیگار کشیدن موجب سرطان ریه می شود(</a:t>
            </a:r>
            <a:r>
              <a:rPr lang="fa-IR" b="1" dirty="0" smtClean="0">
                <a:cs typeface="B Zar" pitchFamily="2" charset="-78"/>
              </a:rPr>
              <a:t>شناخت) </a:t>
            </a:r>
            <a:r>
              <a:rPr lang="fa-IR" dirty="0" smtClean="0">
                <a:cs typeface="B Zar" pitchFamily="2" charset="-78"/>
              </a:rPr>
              <a:t>اما با این وجود سیگار می کشد.(</a:t>
            </a:r>
            <a:r>
              <a:rPr lang="fa-IR" b="1" dirty="0" smtClean="0">
                <a:cs typeface="B Zar" pitchFamily="2" charset="-78"/>
              </a:rPr>
              <a:t>رفتار)</a:t>
            </a:r>
            <a:r>
              <a:rPr lang="fa-IR" dirty="0" smtClean="0">
                <a:cs typeface="B Zar" pitchFamily="2" charset="-78"/>
              </a:rPr>
              <a:t>.در این مثال شناخت فرد با رفتار او تناقض دارد.</a:t>
            </a:r>
          </a:p>
          <a:p>
            <a:pPr marL="0" indent="0" algn="r" rtl="1">
              <a:lnSpc>
                <a:spcPct val="200000"/>
              </a:lnSpc>
              <a:buNone/>
            </a:pPr>
            <a:r>
              <a:rPr lang="fa-IR" b="1" i="1" u="sng" dirty="0" smtClean="0">
                <a:effectLst>
                  <a:outerShdw blurRad="38100" dist="38100" dir="2700000" algn="tl">
                    <a:srgbClr val="000000">
                      <a:alpha val="43137"/>
                    </a:srgbClr>
                  </a:outerShdw>
                </a:effectLst>
                <a:cs typeface="B Zar" pitchFamily="2" charset="-78"/>
              </a:rPr>
              <a:t>نکته:</a:t>
            </a:r>
            <a:r>
              <a:rPr lang="fa-IR" i="1" u="sng" dirty="0" smtClean="0">
                <a:effectLst>
                  <a:outerShdw blurRad="38100" dist="38100" dir="2700000" algn="tl">
                    <a:srgbClr val="000000">
                      <a:alpha val="43137"/>
                    </a:srgbClr>
                  </a:outerShdw>
                </a:effectLst>
                <a:cs typeface="B Zar" pitchFamily="2" charset="-78"/>
              </a:rPr>
              <a:t>بدلیل اینکه ناهماهنگی شناختی ناخوشایند است راههایی برای </a:t>
            </a:r>
            <a:r>
              <a:rPr lang="fa-IR" i="1" u="sng" dirty="0" smtClean="0">
                <a:solidFill>
                  <a:srgbClr val="FF0000"/>
                </a:solidFill>
                <a:effectLst>
                  <a:outerShdw blurRad="38100" dist="38100" dir="2700000" algn="tl">
                    <a:srgbClr val="000000">
                      <a:alpha val="43137"/>
                    </a:srgbClr>
                  </a:outerShdw>
                </a:effectLst>
                <a:cs typeface="B Zar" pitchFamily="2" charset="-78"/>
              </a:rPr>
              <a:t>کاهش</a:t>
            </a:r>
            <a:r>
              <a:rPr lang="fa-IR" i="1" u="sng" dirty="0" smtClean="0">
                <a:effectLst>
                  <a:outerShdw blurRad="38100" dist="38100" dir="2700000" algn="tl">
                    <a:srgbClr val="000000">
                      <a:alpha val="43137"/>
                    </a:srgbClr>
                  </a:outerShdw>
                </a:effectLst>
                <a:cs typeface="B Zar" pitchFamily="2" charset="-78"/>
              </a:rPr>
              <a:t> آن وجود دارد که در اینجا به آن اشاره می شود:</a:t>
            </a:r>
            <a:endParaRPr lang="en-US" b="1" i="1" u="sng" dirty="0">
              <a:effectLst>
                <a:outerShdw blurRad="38100" dist="38100" dir="2700000" algn="tl">
                  <a:srgbClr val="000000">
                    <a:alpha val="43137"/>
                  </a:srgbClr>
                </a:outerShdw>
              </a:effectLst>
              <a:cs typeface="B Zar" pitchFamily="2" charset="-78"/>
            </a:endParaRPr>
          </a:p>
        </p:txBody>
      </p:sp>
      <p:pic>
        <p:nvPicPr>
          <p:cNvPr id="2" name="ناهماهنگی شناختی">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pic>
        <p:nvPicPr>
          <p:cNvPr id="4" name="ناهماهنگی شناختی">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pic>
        <p:nvPicPr>
          <p:cNvPr id="5" name="ناهماهنگی شناختی">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096"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0096"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endCondLst>
                    <p:cond evt="onStopAudio" delay="0">
                      <p:tgtEl>
                        <p:sldTgt/>
                      </p:tgtEl>
                    </p:cond>
                  </p:endCondLst>
                </p:cTn>
                <p:tgtEl>
                  <p:spTgt spid="4"/>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40096"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endCondLst>
                    <p:cond evt="onStopAudio" delay="0">
                      <p:tgtEl>
                        <p:sldTgt/>
                      </p:tgtEl>
                    </p:cond>
                  </p:end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lgn="r" rtl="1">
              <a:lnSpc>
                <a:spcPct val="200000"/>
              </a:lnSpc>
            </a:pPr>
            <a:r>
              <a:rPr lang="ar-SA" dirty="0" smtClean="0">
                <a:cs typeface="B Zar" pitchFamily="2" charset="-78"/>
              </a:rPr>
              <a:t>. </a:t>
            </a:r>
            <a:r>
              <a:rPr lang="fa-IR" b="1" dirty="0" smtClean="0">
                <a:cs typeface="B Zar" pitchFamily="2" charset="-78"/>
              </a:rPr>
              <a:t>راههای از بین بردن یا کاهش ناهماهنگی شناختی</a:t>
            </a:r>
            <a:r>
              <a:rPr lang="fa-IR" dirty="0" smtClean="0">
                <a:cs typeface="B Zar" pitchFamily="2" charset="-78"/>
              </a:rPr>
              <a:t>:</a:t>
            </a:r>
          </a:p>
          <a:p>
            <a:pPr algn="r" rtl="1">
              <a:lnSpc>
                <a:spcPct val="200000"/>
              </a:lnSpc>
            </a:pPr>
            <a:r>
              <a:rPr lang="fa-IR" b="1" dirty="0" smtClean="0">
                <a:cs typeface="B Zar" pitchFamily="2" charset="-78"/>
              </a:rPr>
              <a:t>1-</a:t>
            </a:r>
            <a:r>
              <a:rPr lang="fa-IR" b="1" u="sng" dirty="0" smtClean="0">
                <a:solidFill>
                  <a:srgbClr val="FF0000"/>
                </a:solidFill>
                <a:cs typeface="B Zar" pitchFamily="2" charset="-78"/>
              </a:rPr>
              <a:t>رفتار</a:t>
            </a:r>
            <a:r>
              <a:rPr lang="fa-IR" b="1" dirty="0" smtClean="0">
                <a:solidFill>
                  <a:srgbClr val="FF0000"/>
                </a:solidFill>
                <a:cs typeface="B Zar" pitchFamily="2" charset="-78"/>
              </a:rPr>
              <a:t> </a:t>
            </a:r>
            <a:r>
              <a:rPr lang="fa-IR" dirty="0" smtClean="0">
                <a:cs typeface="B Zar" pitchFamily="2" charset="-78"/>
              </a:rPr>
              <a:t>را </a:t>
            </a:r>
            <a:r>
              <a:rPr lang="fa-IR" b="1" dirty="0" smtClean="0">
                <a:cs typeface="B Zar" pitchFamily="2" charset="-78"/>
              </a:rPr>
              <a:t>تغییر</a:t>
            </a:r>
            <a:r>
              <a:rPr lang="fa-IR" dirty="0" smtClean="0">
                <a:cs typeface="B Zar" pitchFamily="2" charset="-78"/>
              </a:rPr>
              <a:t> دهیم تا با شناخت هماهنگ شود</a:t>
            </a:r>
            <a:r>
              <a:rPr lang="fa-IR" b="1" dirty="0" smtClean="0">
                <a:cs typeface="B Zar" pitchFamily="2" charset="-78"/>
              </a:rPr>
              <a:t>.مثلا:</a:t>
            </a:r>
            <a:r>
              <a:rPr lang="fa-IR" b="1" u="sng" dirty="0" smtClean="0">
                <a:cs typeface="B Zar" pitchFamily="2" charset="-78"/>
              </a:rPr>
              <a:t>ترک سیگار</a:t>
            </a:r>
            <a:r>
              <a:rPr lang="fa-IR" dirty="0" smtClean="0">
                <a:cs typeface="B Zar" pitchFamily="2" charset="-78"/>
              </a:rPr>
              <a:t>توسط فرد سیگاری.</a:t>
            </a:r>
            <a:endParaRPr lang="fa-IR" b="1" u="sng" dirty="0" smtClean="0">
              <a:cs typeface="B Zar" pitchFamily="2" charset="-78"/>
            </a:endParaRPr>
          </a:p>
          <a:p>
            <a:pPr algn="r" rtl="1">
              <a:lnSpc>
                <a:spcPct val="200000"/>
              </a:lnSpc>
            </a:pPr>
            <a:r>
              <a:rPr lang="fa-IR" b="1" dirty="0" smtClean="0">
                <a:cs typeface="B Zar" pitchFamily="2" charset="-78"/>
              </a:rPr>
              <a:t>2-</a:t>
            </a:r>
            <a:r>
              <a:rPr lang="fa-IR" b="1" u="sng" dirty="0" smtClean="0">
                <a:solidFill>
                  <a:srgbClr val="FF0000"/>
                </a:solidFill>
                <a:cs typeface="B Zar" pitchFamily="2" charset="-78"/>
              </a:rPr>
              <a:t>شناخت یا نگرش </a:t>
            </a:r>
            <a:r>
              <a:rPr lang="fa-IR" dirty="0" smtClean="0">
                <a:cs typeface="B Zar" pitchFamily="2" charset="-78"/>
              </a:rPr>
              <a:t>را </a:t>
            </a:r>
            <a:r>
              <a:rPr lang="fa-IR" b="1" dirty="0" smtClean="0">
                <a:cs typeface="B Zar" pitchFamily="2" charset="-78"/>
              </a:rPr>
              <a:t>تغییر</a:t>
            </a:r>
            <a:r>
              <a:rPr lang="fa-IR" dirty="0" smtClean="0">
                <a:cs typeface="B Zar" pitchFamily="2" charset="-78"/>
              </a:rPr>
              <a:t> دهیم تا با رفتار هماهنگ شود</a:t>
            </a:r>
            <a:r>
              <a:rPr lang="fa-IR" b="1" dirty="0" smtClean="0">
                <a:cs typeface="B Zar" pitchFamily="2" charset="-78"/>
              </a:rPr>
              <a:t>.مثلا:ب</a:t>
            </a:r>
            <a:r>
              <a:rPr lang="fa-IR" b="1" u="sng" dirty="0" smtClean="0">
                <a:cs typeface="B Zar" pitchFamily="2" charset="-78"/>
              </a:rPr>
              <a:t>اور به اینکه سیگار ضرری ندارد وایجاد نشاط می کند.</a:t>
            </a:r>
            <a:endParaRPr lang="en-US" b="1" u="sng" dirty="0">
              <a:cs typeface="B Zar" pitchFamily="2" charset="-78"/>
            </a:endParaRPr>
          </a:p>
        </p:txBody>
      </p:sp>
      <p:pic>
        <p:nvPicPr>
          <p:cNvPr id="2" name="ناهماهنگی شناختی">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pic>
        <p:nvPicPr>
          <p:cNvPr id="4" name="ناهماهنگی شناختی">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096"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0096"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endCondLst>
                    <p:cond evt="onStopAudio" delay="0">
                      <p:tgtEl>
                        <p:sldTgt/>
                      </p:tgtEl>
                    </p:cond>
                  </p:end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447800"/>
            <a:ext cx="7467600" cy="5026152"/>
          </a:xfrm>
        </p:spPr>
        <p:txBody>
          <a:bodyPr/>
          <a:lstStyle/>
          <a:p>
            <a:pPr algn="r" rtl="1">
              <a:lnSpc>
                <a:spcPct val="200000"/>
              </a:lnSpc>
            </a:pPr>
            <a:r>
              <a:rPr lang="fa-IR" b="1" dirty="0" smtClean="0">
                <a:cs typeface="B Zar" pitchFamily="2" charset="-78"/>
              </a:rPr>
              <a:t>نکته :</a:t>
            </a:r>
            <a:r>
              <a:rPr lang="fa-IR" dirty="0" smtClean="0">
                <a:cs typeface="B Zar" pitchFamily="2" charset="-78"/>
              </a:rPr>
              <a:t>کدام دسته از شناختها یا نگرشها </a:t>
            </a:r>
            <a:r>
              <a:rPr lang="fa-IR" b="1" u="sng" dirty="0" smtClean="0">
                <a:cs typeface="B Zar" pitchFamily="2" charset="-78"/>
              </a:rPr>
              <a:t>پ</a:t>
            </a:r>
            <a:r>
              <a:rPr lang="fa-IR" b="1" u="sng" dirty="0" smtClean="0">
                <a:solidFill>
                  <a:srgbClr val="FF0000"/>
                </a:solidFill>
                <a:cs typeface="B Zar" pitchFamily="2" charset="-78"/>
              </a:rPr>
              <a:t>ایدارترند</a:t>
            </a:r>
            <a:r>
              <a:rPr lang="fa-IR" dirty="0" smtClean="0">
                <a:cs typeface="B Zar" pitchFamily="2" charset="-78"/>
              </a:rPr>
              <a:t>(نگرشهای </a:t>
            </a:r>
            <a:r>
              <a:rPr lang="fa-IR" b="1" dirty="0" smtClean="0">
                <a:cs typeface="B Zar" pitchFamily="2" charset="-78"/>
              </a:rPr>
              <a:t>دوره رشد اولیه </a:t>
            </a:r>
            <a:r>
              <a:rPr lang="fa-IR" dirty="0" smtClean="0">
                <a:cs typeface="B Zar" pitchFamily="2" charset="-78"/>
              </a:rPr>
              <a:t>نگرشهای </a:t>
            </a:r>
            <a:r>
              <a:rPr lang="fa-IR" b="1" dirty="0" smtClean="0">
                <a:cs typeface="B Zar" pitchFamily="2" charset="-78"/>
              </a:rPr>
              <a:t>دوره نوجوانی </a:t>
            </a:r>
            <a:r>
              <a:rPr lang="fa-IR" dirty="0" smtClean="0">
                <a:cs typeface="B Zar" pitchFamily="2" charset="-78"/>
              </a:rPr>
              <a:t>)؟نگرشهای دوره </a:t>
            </a:r>
            <a:r>
              <a:rPr lang="fa-IR" b="1" dirty="0" smtClean="0">
                <a:cs typeface="B Zar" pitchFamily="2" charset="-78"/>
              </a:rPr>
              <a:t>کودکی </a:t>
            </a:r>
            <a:r>
              <a:rPr lang="fa-IR" dirty="0" smtClean="0">
                <a:cs typeface="B Zar" pitchFamily="2" charset="-78"/>
              </a:rPr>
              <a:t>دارای </a:t>
            </a:r>
            <a:r>
              <a:rPr lang="fa-IR" u="sng" dirty="0" smtClean="0">
                <a:solidFill>
                  <a:srgbClr val="FF0000"/>
                </a:solidFill>
                <a:cs typeface="B Zar" pitchFamily="2" charset="-78"/>
              </a:rPr>
              <a:t>ثبات و هماهنگی بیشتری </a:t>
            </a:r>
            <a:r>
              <a:rPr lang="fa-IR" dirty="0" smtClean="0">
                <a:cs typeface="B Zar" pitchFamily="2" charset="-78"/>
              </a:rPr>
              <a:t>است  زیرا معمولا نگرشها در </a:t>
            </a:r>
            <a:r>
              <a:rPr lang="fa-IR" b="1" u="sng" dirty="0" smtClean="0">
                <a:cs typeface="B Zar" pitchFamily="2" charset="-78"/>
              </a:rPr>
              <a:t>خانواده ومدرسه </a:t>
            </a:r>
            <a:r>
              <a:rPr lang="fa-IR" dirty="0" smtClean="0">
                <a:cs typeface="B Zar" pitchFamily="2" charset="-78"/>
              </a:rPr>
              <a:t>هماهنگ ومنطبق باهم در جهت رشد کودک پیش می رونداما </a:t>
            </a:r>
            <a:r>
              <a:rPr lang="fa-IR" b="1" dirty="0" smtClean="0">
                <a:cs typeface="B Zar" pitchFamily="2" charset="-78"/>
              </a:rPr>
              <a:t>نوجوانان وجوانان </a:t>
            </a:r>
            <a:r>
              <a:rPr lang="fa-IR" dirty="0" smtClean="0">
                <a:cs typeface="B Zar" pitchFamily="2" charset="-78"/>
              </a:rPr>
              <a:t>در </a:t>
            </a:r>
            <a:r>
              <a:rPr lang="fa-IR" b="1" u="sng" dirty="0" smtClean="0">
                <a:cs typeface="B Zar" pitchFamily="2" charset="-78"/>
              </a:rPr>
              <a:t>محیطهای دانشگاهی </a:t>
            </a:r>
            <a:r>
              <a:rPr lang="fa-IR" dirty="0" smtClean="0">
                <a:cs typeface="B Zar" pitchFamily="2" charset="-78"/>
              </a:rPr>
              <a:t>اغلب در معرض </a:t>
            </a:r>
            <a:r>
              <a:rPr lang="fa-IR" b="1" u="sng" dirty="0" smtClean="0">
                <a:solidFill>
                  <a:srgbClr val="FF0000"/>
                </a:solidFill>
                <a:cs typeface="B Zar" pitchFamily="2" charset="-78"/>
              </a:rPr>
              <a:t>تنوع وتغییر </a:t>
            </a:r>
            <a:r>
              <a:rPr lang="fa-IR" dirty="0" smtClean="0">
                <a:cs typeface="B Zar" pitchFamily="2" charset="-78"/>
              </a:rPr>
              <a:t>قرار می گیرند.</a:t>
            </a:r>
            <a:endParaRPr lang="en-US" dirty="0">
              <a:cs typeface="B Zar" pitchFamily="2" charset="-7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lnSpcReduction="10000"/>
          </a:bodyPr>
          <a:lstStyle/>
          <a:p>
            <a:pPr marL="0" indent="0" algn="r" rtl="1">
              <a:lnSpc>
                <a:spcPct val="200000"/>
              </a:lnSpc>
              <a:buNone/>
            </a:pPr>
            <a:r>
              <a:rPr lang="fa-IR" b="1" dirty="0" smtClean="0"/>
              <a:t>4-تعریف </a:t>
            </a:r>
            <a:r>
              <a:rPr lang="fa-IR" b="1" u="sng" dirty="0" smtClean="0"/>
              <a:t>درماندگی آموخته شده</a:t>
            </a:r>
            <a:r>
              <a:rPr lang="fa-IR" sz="3200" b="1" u="sng" dirty="0" smtClean="0"/>
              <a:t>:</a:t>
            </a:r>
          </a:p>
          <a:p>
            <a:pPr marL="0" indent="0" algn="r" rtl="1">
              <a:lnSpc>
                <a:spcPct val="200000"/>
              </a:lnSpc>
              <a:buNone/>
            </a:pPr>
            <a:r>
              <a:rPr lang="fa-IR" sz="2000" dirty="0" smtClean="0"/>
              <a:t>اگر بین </a:t>
            </a:r>
            <a:r>
              <a:rPr lang="fa-IR" sz="2000" b="1" u="sng" dirty="0" smtClean="0">
                <a:solidFill>
                  <a:srgbClr val="FF0000"/>
                </a:solidFill>
              </a:rPr>
              <a:t>کاری</a:t>
            </a:r>
            <a:r>
              <a:rPr lang="fa-IR" sz="2000" b="1" u="sng" dirty="0" smtClean="0"/>
              <a:t> </a:t>
            </a:r>
            <a:r>
              <a:rPr lang="fa-IR" sz="2000" dirty="0" smtClean="0"/>
              <a:t>که انجام می دهیم و </a:t>
            </a:r>
            <a:r>
              <a:rPr lang="fa-IR" sz="2000" b="1" u="sng" dirty="0" smtClean="0">
                <a:solidFill>
                  <a:srgbClr val="FF0000"/>
                </a:solidFill>
              </a:rPr>
              <a:t> نتایجی </a:t>
            </a:r>
            <a:r>
              <a:rPr lang="fa-IR" sz="2000" dirty="0" smtClean="0"/>
              <a:t>که انتظارداریم بدست آوریم  رابطه ایوجود نداشته باشد  واین </a:t>
            </a:r>
            <a:r>
              <a:rPr lang="fa-IR" sz="2000" b="1" u="sng" dirty="0" smtClean="0">
                <a:solidFill>
                  <a:srgbClr val="FF0000"/>
                </a:solidFill>
              </a:rPr>
              <a:t>نبودن رابطه تکرار </a:t>
            </a:r>
            <a:r>
              <a:rPr lang="fa-IR" sz="2000" dirty="0" smtClean="0"/>
              <a:t>شود وما به این باور برسیم که کاری که انجام می دهیم  از نتیجه آن</a:t>
            </a:r>
            <a:r>
              <a:rPr lang="fa-IR" sz="2000" dirty="0" smtClean="0">
                <a:solidFill>
                  <a:srgbClr val="FF0000"/>
                </a:solidFill>
              </a:rPr>
              <a:t> </a:t>
            </a:r>
            <a:r>
              <a:rPr lang="fa-IR" sz="2000" b="1" u="sng" dirty="0" smtClean="0">
                <a:solidFill>
                  <a:srgbClr val="FF0000"/>
                </a:solidFill>
              </a:rPr>
              <a:t>مستقل </a:t>
            </a:r>
            <a:r>
              <a:rPr lang="fa-IR" sz="2000" dirty="0" smtClean="0"/>
              <a:t>است ورویدادها در </a:t>
            </a:r>
            <a:r>
              <a:rPr lang="fa-IR" sz="2000" b="1" u="sng" dirty="0" smtClean="0">
                <a:solidFill>
                  <a:srgbClr val="FF0000"/>
                </a:solidFill>
              </a:rPr>
              <a:t>کنترل ما نیست </a:t>
            </a:r>
            <a:r>
              <a:rPr lang="fa-IR" sz="2000" dirty="0" smtClean="0"/>
              <a:t>ودست از تلاش برداریم.</a:t>
            </a:r>
          </a:p>
          <a:p>
            <a:pPr marL="0" indent="0" algn="r" rtl="1">
              <a:lnSpc>
                <a:spcPct val="200000"/>
              </a:lnSpc>
              <a:buNone/>
            </a:pPr>
            <a:r>
              <a:rPr lang="fa-IR" sz="2000" dirty="0" smtClean="0"/>
              <a:t>سوال:نتیجه </a:t>
            </a:r>
            <a:r>
              <a:rPr lang="fa-IR" sz="2000" b="1" dirty="0" smtClean="0"/>
              <a:t>درماندگی آموخته شده</a:t>
            </a:r>
            <a:r>
              <a:rPr lang="fa-IR" sz="2000" dirty="0" smtClean="0"/>
              <a:t>چیست؟</a:t>
            </a:r>
          </a:p>
          <a:p>
            <a:pPr marL="0" indent="0" algn="r" rtl="1">
              <a:lnSpc>
                <a:spcPct val="200000"/>
              </a:lnSpc>
              <a:buNone/>
            </a:pPr>
            <a:r>
              <a:rPr lang="fa-IR" sz="2000" dirty="0" smtClean="0"/>
              <a:t>اینکه فرد </a:t>
            </a:r>
            <a:r>
              <a:rPr lang="fa-IR" sz="2000" u="sng" dirty="0" smtClean="0"/>
              <a:t>اطمینان </a:t>
            </a:r>
            <a:r>
              <a:rPr lang="fa-IR" sz="2000" dirty="0" smtClean="0"/>
              <a:t>خود را از دست می دهد وبه</a:t>
            </a:r>
            <a:r>
              <a:rPr lang="fa-IR" sz="2000" u="sng" dirty="0" smtClean="0"/>
              <a:t> ناتوانی  </a:t>
            </a:r>
            <a:r>
              <a:rPr lang="fa-IR" sz="2000" dirty="0" smtClean="0"/>
              <a:t>خود اذعان می کند وتوان حرکت و</a:t>
            </a:r>
            <a:r>
              <a:rPr lang="fa-IR" sz="2000" u="sng" dirty="0" smtClean="0"/>
              <a:t>خلاقیت</a:t>
            </a:r>
            <a:r>
              <a:rPr lang="fa-IR" sz="2000" dirty="0" smtClean="0"/>
              <a:t> از او سلب می شود واحساس می کند که </a:t>
            </a:r>
            <a:r>
              <a:rPr lang="fa-IR" sz="2000" u="sng" dirty="0" smtClean="0"/>
              <a:t>کنترل اوضاع </a:t>
            </a:r>
            <a:r>
              <a:rPr lang="fa-IR" sz="2000" dirty="0" smtClean="0"/>
              <a:t>ازدستش خارج شده است.</a:t>
            </a:r>
            <a:endParaRPr lang="en-US" sz="2000" dirty="0"/>
          </a:p>
        </p:txBody>
      </p:sp>
      <p:pic>
        <p:nvPicPr>
          <p:cNvPr id="2" name="درماندگی آموحته شده">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487"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algn="r" rtl="1">
              <a:lnSpc>
                <a:spcPct val="200000"/>
              </a:lnSpc>
            </a:pPr>
            <a:r>
              <a:rPr lang="fa-IR" dirty="0" smtClean="0">
                <a:solidFill>
                  <a:srgbClr val="FF0000"/>
                </a:solidFill>
                <a:cs typeface="B Zar" pitchFamily="2" charset="-78"/>
              </a:rPr>
              <a:t>مثال</a:t>
            </a:r>
            <a:r>
              <a:rPr lang="fa-IR" dirty="0" smtClean="0">
                <a:cs typeface="B Zar" pitchFamily="2" charset="-78"/>
              </a:rPr>
              <a:t> برای درماندگی آموخته شده:</a:t>
            </a:r>
          </a:p>
          <a:p>
            <a:pPr algn="r" rtl="1">
              <a:lnSpc>
                <a:spcPct val="200000"/>
              </a:lnSpc>
            </a:pPr>
            <a:r>
              <a:rPr lang="fa-IR" sz="2000" dirty="0" smtClean="0">
                <a:cs typeface="B Zar" pitchFamily="2" charset="-78"/>
              </a:rPr>
              <a:t>فیلها رادر کودکی با طناب به یک ستون می بندندو فیل نمی تواند طناب را پاره کند تا جایی که به این نتیجه می رسد که تلاشش بیهوده است وهرکاری کند خلاص نمی شود بنابراین رام می شود ودست از تلاش بر می داردو مطیع وفرمانبر صاحب خود می شود.</a:t>
            </a:r>
          </a:p>
          <a:p>
            <a:pPr algn="r" rtl="1">
              <a:lnSpc>
                <a:spcPct val="200000"/>
              </a:lnSpc>
            </a:pPr>
            <a:endParaRPr lang="fa-IR" sz="2000" dirty="0">
              <a:cs typeface="B Zar" pitchFamily="2" charset="-78"/>
            </a:endParaRPr>
          </a:p>
          <a:p>
            <a:pPr marL="0" indent="0" algn="r" rtl="1">
              <a:lnSpc>
                <a:spcPct val="200000"/>
              </a:lnSpc>
              <a:buNone/>
            </a:pPr>
            <a:r>
              <a:rPr lang="fa-IR" sz="2000" smtClean="0">
                <a:solidFill>
                  <a:srgbClr val="FF0000"/>
                </a:solidFill>
                <a:cs typeface="B Zar" pitchFamily="2" charset="-78"/>
              </a:rPr>
              <a:t>                                                                                                                                 موفق </a:t>
            </a:r>
            <a:r>
              <a:rPr lang="fa-IR" sz="2000" dirty="0" smtClean="0">
                <a:solidFill>
                  <a:srgbClr val="FF0000"/>
                </a:solidFill>
                <a:cs typeface="B Zar" pitchFamily="2" charset="-78"/>
              </a:rPr>
              <a:t>باشید</a:t>
            </a:r>
          </a:p>
          <a:p>
            <a:pPr algn="r" rtl="1">
              <a:lnSpc>
                <a:spcPct val="200000"/>
              </a:lnSpc>
            </a:pPr>
            <a:endParaRPr lang="en-US" b="1" dirty="0">
              <a:solidFill>
                <a:srgbClr val="FF0000"/>
              </a:solidFill>
              <a:cs typeface="B Zar" pitchFamily="2" charset="-78"/>
            </a:endParaRPr>
          </a:p>
        </p:txBody>
      </p:sp>
      <p:pic>
        <p:nvPicPr>
          <p:cNvPr id="2" name="درماندگی آموحته شده">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487"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333</TotalTime>
  <Words>555</Words>
  <Application>Microsoft Office PowerPoint</Application>
  <PresentationFormat>On-screen Show (4:3)</PresentationFormat>
  <Paragraphs>29</Paragraphs>
  <Slides>9</Slides>
  <Notes>0</Notes>
  <HiddenSlides>0</HiddenSlides>
  <MMClips>11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Oriel</vt:lpstr>
      <vt:lpstr>Slide 1</vt:lpstr>
      <vt:lpstr>مثال1:(علت غیرقابل کنترل):علی معتقد است به این دلیل نمی تواند هنرمند خوبی شود که استعدادکافی ندارد.</vt:lpstr>
      <vt:lpstr>Slide 3</vt:lpstr>
      <vt:lpstr>Slide 4</vt:lpstr>
      <vt:lpstr>Slide 5</vt:lpstr>
      <vt:lpstr>Slide 6</vt:lpstr>
      <vt:lpstr>Slide 7</vt:lpstr>
      <vt:lpstr>Slide 8</vt:lpstr>
      <vt:lpstr>Slide 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dc:creator>
  <cp:lastModifiedBy>EDU-G-5</cp:lastModifiedBy>
  <cp:revision>63</cp:revision>
  <dcterms:created xsi:type="dcterms:W3CDTF">2016-02-23T16:48:33Z</dcterms:created>
  <dcterms:modified xsi:type="dcterms:W3CDTF">2021-10-26T06:23:59Z</dcterms:modified>
</cp:coreProperties>
</file>